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3"/>
  </p:notesMasterIdLst>
  <p:sldIdLst>
    <p:sldId id="506" r:id="rId2"/>
    <p:sldId id="558" r:id="rId3"/>
    <p:sldId id="553" r:id="rId4"/>
    <p:sldId id="507" r:id="rId5"/>
    <p:sldId id="863" r:id="rId6"/>
    <p:sldId id="873" r:id="rId7"/>
    <p:sldId id="868" r:id="rId8"/>
    <p:sldId id="874" r:id="rId9"/>
    <p:sldId id="880" r:id="rId10"/>
    <p:sldId id="870" r:id="rId11"/>
    <p:sldId id="882" r:id="rId12"/>
    <p:sldId id="881" r:id="rId13"/>
    <p:sldId id="886" r:id="rId14"/>
    <p:sldId id="941" r:id="rId15"/>
    <p:sldId id="942" r:id="rId16"/>
    <p:sldId id="943" r:id="rId17"/>
    <p:sldId id="884" r:id="rId18"/>
    <p:sldId id="885" r:id="rId19"/>
    <p:sldId id="887" r:id="rId20"/>
    <p:sldId id="888" r:id="rId21"/>
    <p:sldId id="890" r:id="rId22"/>
    <p:sldId id="945" r:id="rId23"/>
    <p:sldId id="892" r:id="rId24"/>
    <p:sldId id="891" r:id="rId25"/>
    <p:sldId id="893" r:id="rId26"/>
    <p:sldId id="894" r:id="rId27"/>
    <p:sldId id="889" r:id="rId28"/>
    <p:sldId id="946" r:id="rId29"/>
    <p:sldId id="897" r:id="rId30"/>
    <p:sldId id="947" r:id="rId31"/>
    <p:sldId id="898" r:id="rId32"/>
    <p:sldId id="968" r:id="rId33"/>
    <p:sldId id="899" r:id="rId34"/>
    <p:sldId id="937" r:id="rId35"/>
    <p:sldId id="865" r:id="rId36"/>
    <p:sldId id="939" r:id="rId37"/>
    <p:sldId id="949" r:id="rId38"/>
    <p:sldId id="950" r:id="rId39"/>
    <p:sldId id="951" r:id="rId40"/>
    <p:sldId id="952" r:id="rId41"/>
    <p:sldId id="953" r:id="rId42"/>
    <p:sldId id="954" r:id="rId43"/>
    <p:sldId id="955" r:id="rId44"/>
    <p:sldId id="956" r:id="rId45"/>
    <p:sldId id="957" r:id="rId46"/>
    <p:sldId id="958" r:id="rId47"/>
    <p:sldId id="959" r:id="rId48"/>
    <p:sldId id="960" r:id="rId49"/>
    <p:sldId id="961" r:id="rId50"/>
    <p:sldId id="962" r:id="rId51"/>
    <p:sldId id="963" r:id="rId52"/>
    <p:sldId id="964" r:id="rId53"/>
    <p:sldId id="965" r:id="rId54"/>
    <p:sldId id="877" r:id="rId55"/>
    <p:sldId id="864" r:id="rId56"/>
    <p:sldId id="866" r:id="rId57"/>
    <p:sldId id="900" r:id="rId58"/>
    <p:sldId id="903" r:id="rId59"/>
    <p:sldId id="902" r:id="rId60"/>
    <p:sldId id="904" r:id="rId61"/>
    <p:sldId id="901" r:id="rId62"/>
    <p:sldId id="905" r:id="rId63"/>
    <p:sldId id="867" r:id="rId64"/>
    <p:sldId id="908" r:id="rId65"/>
    <p:sldId id="913" r:id="rId66"/>
    <p:sldId id="844" r:id="rId67"/>
    <p:sldId id="909" r:id="rId68"/>
    <p:sldId id="910" r:id="rId69"/>
    <p:sldId id="914" r:id="rId70"/>
    <p:sldId id="966" r:id="rId71"/>
    <p:sldId id="876" r:id="rId72"/>
    <p:sldId id="911" r:id="rId73"/>
    <p:sldId id="932" r:id="rId74"/>
    <p:sldId id="916" r:id="rId75"/>
    <p:sldId id="917" r:id="rId76"/>
    <p:sldId id="915" r:id="rId77"/>
    <p:sldId id="929" r:id="rId78"/>
    <p:sldId id="930" r:id="rId79"/>
    <p:sldId id="933" r:id="rId80"/>
    <p:sldId id="934" r:id="rId81"/>
    <p:sldId id="67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672B7B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3EDD3-C1B7-4F1C-8565-6A6310D95498}" v="34" dt="2022-09-19T16:14:43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66063" autoAdjust="0"/>
  </p:normalViewPr>
  <p:slideViewPr>
    <p:cSldViewPr snapToGrid="0">
      <p:cViewPr varScale="1">
        <p:scale>
          <a:sx n="105" d="100"/>
          <a:sy n="105" d="100"/>
        </p:scale>
        <p:origin x="21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A26D-ECD6-47E3-8707-AD5BD0E39748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2014F-BE3B-4388-8953-6E6E6C2EA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33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76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up the </a:t>
            </a:r>
            <a:r>
              <a:rPr lang="en-GB" b="1" dirty="0" err="1"/>
              <a:t>PCSynthboxMain</a:t>
            </a:r>
            <a:r>
              <a:rPr lang="en-GB" b="1" dirty="0"/>
              <a:t> </a:t>
            </a:r>
            <a:r>
              <a:rPr lang="en-GB" dirty="0"/>
              <a:t>patch in </a:t>
            </a:r>
            <a:r>
              <a:rPr lang="en-GB" b="1" dirty="0"/>
              <a:t>Demo 05</a:t>
            </a:r>
            <a:r>
              <a:rPr lang="en-GB" dirty="0"/>
              <a:t> and show how great it sounds.</a:t>
            </a:r>
          </a:p>
          <a:p>
            <a:endParaRPr lang="en-GB" dirty="0"/>
          </a:p>
          <a:p>
            <a:r>
              <a:rPr lang="en-GB" dirty="0"/>
              <a:t>Twiddle the knobs to change the sounds. Explain that the first time they change is when the controls will line 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95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Exit Pure Data</a:t>
            </a:r>
          </a:p>
          <a:p>
            <a:r>
              <a:rPr lang="en-GB" dirty="0"/>
              <a:t>Unplug everything from the USB</a:t>
            </a:r>
          </a:p>
          <a:p>
            <a:r>
              <a:rPr lang="en-GB" dirty="0"/>
              <a:t>Plug in the bare PICO</a:t>
            </a:r>
          </a:p>
          <a:p>
            <a:r>
              <a:rPr lang="en-GB" dirty="0"/>
              <a:t>Explain that a Circuit Python device appears as a disk drive. </a:t>
            </a:r>
          </a:p>
          <a:p>
            <a:r>
              <a:rPr lang="en-GB" dirty="0"/>
              <a:t>Show the contents of the disk drive, including the lib folder. </a:t>
            </a:r>
          </a:p>
          <a:p>
            <a:r>
              <a:rPr lang="en-GB" dirty="0"/>
              <a:t>Explain that we can drop Python library files here which can be used by the application.  </a:t>
            </a:r>
          </a:p>
          <a:p>
            <a:r>
              <a:rPr lang="en-GB" dirty="0"/>
              <a:t>Start </a:t>
            </a:r>
            <a:r>
              <a:rPr lang="en-GB" dirty="0" err="1"/>
              <a:t>Thonny</a:t>
            </a:r>
            <a:endParaRPr lang="en-GB" dirty="0"/>
          </a:p>
          <a:p>
            <a:r>
              <a:rPr lang="en-GB" dirty="0"/>
              <a:t>Connect the PICO to </a:t>
            </a:r>
            <a:r>
              <a:rPr lang="en-GB" dirty="0" err="1"/>
              <a:t>Thonny</a:t>
            </a:r>
            <a:r>
              <a:rPr lang="en-GB" dirty="0"/>
              <a:t>. </a:t>
            </a:r>
          </a:p>
          <a:p>
            <a:r>
              <a:rPr lang="en-GB" dirty="0"/>
              <a:t>Explain that the code program runs when the PICO powers up</a:t>
            </a:r>
          </a:p>
          <a:p>
            <a:r>
              <a:rPr lang="en-GB" dirty="0"/>
              <a:t>Start Pure Data</a:t>
            </a:r>
          </a:p>
          <a:p>
            <a:r>
              <a:rPr lang="en-GB" dirty="0"/>
              <a:t>Connect Pure Data to the MIDI device </a:t>
            </a:r>
          </a:p>
          <a:p>
            <a:r>
              <a:rPr lang="en-GB" dirty="0"/>
              <a:t>Start the Demo 5 synth</a:t>
            </a:r>
          </a:p>
          <a:p>
            <a:r>
              <a:rPr lang="en-GB" dirty="0"/>
              <a:t>Run the program in </a:t>
            </a:r>
            <a:r>
              <a:rPr lang="en-GB" dirty="0" err="1"/>
              <a:t>Thonny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5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39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Exit Pure Data</a:t>
            </a:r>
          </a:p>
          <a:p>
            <a:r>
              <a:rPr lang="en-GB" dirty="0"/>
              <a:t>Plug in the </a:t>
            </a:r>
            <a:r>
              <a:rPr lang="en-GB" dirty="0" err="1"/>
              <a:t>CheeseBox</a:t>
            </a:r>
            <a:r>
              <a:rPr lang="en-GB" dirty="0"/>
              <a:t> and the Crackers Controller</a:t>
            </a:r>
          </a:p>
          <a:p>
            <a:r>
              <a:rPr lang="en-GB" dirty="0"/>
              <a:t>Start Pure Data</a:t>
            </a:r>
          </a:p>
          <a:p>
            <a:r>
              <a:rPr lang="en-GB" dirty="0"/>
              <a:t>Set up the MIDI for multiple inputs and connect the two devices. </a:t>
            </a:r>
          </a:p>
          <a:p>
            <a:r>
              <a:rPr lang="en-GB" dirty="0"/>
              <a:t>Load the synth in Demo 7</a:t>
            </a:r>
          </a:p>
          <a:p>
            <a:endParaRPr lang="en-GB" dirty="0"/>
          </a:p>
          <a:p>
            <a:r>
              <a:rPr lang="en-GB" dirty="0"/>
              <a:t>Play some tunes on the </a:t>
            </a:r>
            <a:r>
              <a:rPr lang="en-GB" dirty="0" err="1"/>
              <a:t>syth</a:t>
            </a:r>
            <a:r>
              <a:rPr lang="en-GB" dirty="0"/>
              <a:t>.</a:t>
            </a:r>
          </a:p>
          <a:p>
            <a:r>
              <a:rPr lang="en-GB" dirty="0"/>
              <a:t>Press green and add some beats. </a:t>
            </a:r>
          </a:p>
          <a:p>
            <a:r>
              <a:rPr lang="en-GB" dirty="0"/>
              <a:t>Press blue and add more beats</a:t>
            </a:r>
          </a:p>
          <a:p>
            <a:r>
              <a:rPr lang="en-GB" dirty="0"/>
              <a:t>Press yellow and add even more beats</a:t>
            </a:r>
          </a:p>
          <a:p>
            <a:endParaRPr lang="en-GB" dirty="0"/>
          </a:p>
          <a:p>
            <a:r>
              <a:rPr lang="en-GB" dirty="0"/>
              <a:t>Now talk about a bit of random music. </a:t>
            </a:r>
          </a:p>
          <a:p>
            <a:r>
              <a:rPr lang="en-GB" dirty="0"/>
              <a:t>Go back to green. </a:t>
            </a:r>
          </a:p>
          <a:p>
            <a:r>
              <a:rPr lang="en-GB" dirty="0"/>
              <a:t>	Set the sound mode to Notes: [7: Green]</a:t>
            </a:r>
          </a:p>
          <a:p>
            <a:r>
              <a:rPr lang="en-GB" dirty="0"/>
              <a:t>	Set the MIDI channel to 1; [6: Red]</a:t>
            </a:r>
            <a:br>
              <a:rPr lang="en-GB" dirty="0"/>
            </a:br>
            <a:r>
              <a:rPr lang="en-GB" dirty="0"/>
              <a:t>	Beats will now be played as notes</a:t>
            </a:r>
          </a:p>
          <a:p>
            <a:r>
              <a:rPr lang="en-GB" dirty="0"/>
              <a:t>Now go to Blue</a:t>
            </a:r>
          </a:p>
          <a:p>
            <a:r>
              <a:rPr lang="en-GB" dirty="0"/>
              <a:t>	Set the sound mode to Notes: [7: Green]</a:t>
            </a:r>
          </a:p>
          <a:p>
            <a:r>
              <a:rPr lang="en-GB" dirty="0"/>
              <a:t>	Set the MIDI channel to 1; [6: Red]</a:t>
            </a:r>
            <a:br>
              <a:rPr lang="en-GB" dirty="0"/>
            </a:br>
            <a:r>
              <a:rPr lang="en-GB" dirty="0"/>
              <a:t>	Beats will now be played as notes</a:t>
            </a:r>
          </a:p>
          <a:p>
            <a:r>
              <a:rPr lang="en-GB" dirty="0"/>
              <a:t>Should hear a repeating harmony</a:t>
            </a:r>
          </a:p>
          <a:p>
            <a:endParaRPr lang="en-GB" dirty="0"/>
          </a:p>
          <a:p>
            <a:r>
              <a:rPr lang="en-GB" dirty="0"/>
              <a:t>Now change blue to a pattern length:</a:t>
            </a:r>
          </a:p>
          <a:p>
            <a:r>
              <a:rPr lang="en-GB" dirty="0"/>
              <a:t>	Set pattern length to 6: [4: Magenta]</a:t>
            </a:r>
          </a:p>
          <a:p>
            <a:r>
              <a:rPr lang="en-GB" dirty="0"/>
              <a:t>Repeats should start to </a:t>
            </a:r>
            <a:r>
              <a:rPr lang="en-GB" dirty="0" err="1"/>
              <a:t>precess</a:t>
            </a:r>
            <a:r>
              <a:rPr lang="en-GB" dirty="0"/>
              <a:t>. Now Change to sum mode</a:t>
            </a:r>
          </a:p>
          <a:p>
            <a:r>
              <a:rPr lang="en-GB" dirty="0"/>
              <a:t>Go to Blue:</a:t>
            </a:r>
          </a:p>
          <a:p>
            <a:r>
              <a:rPr lang="en-GB" dirty="0"/>
              <a:t>	Set Sound mode to sum: [7:Blue]</a:t>
            </a:r>
          </a:p>
          <a:p>
            <a:endParaRPr lang="en-GB" dirty="0"/>
          </a:p>
          <a:p>
            <a:r>
              <a:rPr lang="en-GB" dirty="0"/>
              <a:t>Go to Yellow:</a:t>
            </a:r>
          </a:p>
          <a:p>
            <a:r>
              <a:rPr lang="en-GB" dirty="0"/>
              <a:t>	Set Sound mode to sum: [7:Blue]</a:t>
            </a:r>
          </a:p>
          <a:p>
            <a:r>
              <a:rPr lang="en-GB" dirty="0"/>
              <a:t>Should now have a repeating </a:t>
            </a:r>
            <a:r>
              <a:rPr lang="en-GB" dirty="0" err="1"/>
              <a:t>precessing</a:t>
            </a:r>
            <a:r>
              <a:rPr lang="en-GB" dirty="0"/>
              <a:t> sound thing. Play around with the reverb and the notes	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49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Leave the demo running and move over to the slider display. Explain how the four pages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1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Unplug the controllers, connect them into the Chocolate Synth and say a prayer to the demo gods.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3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39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26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36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Setup: Connect the </a:t>
            </a:r>
            <a:r>
              <a:rPr lang="en-GB" dirty="0" err="1"/>
              <a:t>LaunchKey</a:t>
            </a:r>
            <a:r>
              <a:rPr lang="en-GB" dirty="0"/>
              <a:t> to the usb.</a:t>
            </a:r>
          </a:p>
          <a:p>
            <a:endParaRPr lang="en-GB" dirty="0"/>
          </a:p>
          <a:p>
            <a:r>
              <a:rPr lang="en-GB" dirty="0"/>
              <a:t>Start Pure Data</a:t>
            </a:r>
          </a:p>
          <a:p>
            <a:endParaRPr lang="en-GB" dirty="0"/>
          </a:p>
          <a:p>
            <a:r>
              <a:rPr lang="en-GB" dirty="0"/>
              <a:t>Select the MIDI input as </a:t>
            </a:r>
            <a:r>
              <a:rPr lang="en-GB" dirty="0" err="1"/>
              <a:t>Launchkey</a:t>
            </a:r>
            <a:endParaRPr lang="en-GB" dirty="0"/>
          </a:p>
          <a:p>
            <a:endParaRPr lang="en-GB" dirty="0"/>
          </a:p>
          <a:p>
            <a:r>
              <a:rPr lang="en-GB" dirty="0"/>
              <a:t>Open up the </a:t>
            </a:r>
            <a:r>
              <a:rPr lang="en-GB" b="1" dirty="0"/>
              <a:t>Demo 01 Rubbish drum</a:t>
            </a:r>
            <a:r>
              <a:rPr lang="en-GB" dirty="0"/>
              <a:t> patch and show how it is appalling.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77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up the </a:t>
            </a:r>
            <a:r>
              <a:rPr lang="en-GB" b="1" dirty="0"/>
              <a:t>Demo 02 Kick drum</a:t>
            </a:r>
            <a:r>
              <a:rPr lang="en-GB" dirty="0"/>
              <a:t> patch and show how great it sounds.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171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up the </a:t>
            </a:r>
            <a:r>
              <a:rPr lang="en-GB" b="1" dirty="0"/>
              <a:t>Demo 03 Drum signals </a:t>
            </a:r>
            <a:r>
              <a:rPr lang="en-GB" dirty="0"/>
              <a:t>patch and show how great it sounds.</a:t>
            </a:r>
          </a:p>
          <a:p>
            <a:endParaRPr lang="en-GB" dirty="0"/>
          </a:p>
          <a:p>
            <a:r>
              <a:rPr lang="en-GB" dirty="0"/>
              <a:t>Change the </a:t>
            </a:r>
            <a:r>
              <a:rPr lang="en-GB" dirty="0" err="1"/>
              <a:t>multipy</a:t>
            </a:r>
            <a:r>
              <a:rPr lang="en-GB" dirty="0"/>
              <a:t> by 40 to make more pulses and get a different sound.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3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21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up the </a:t>
            </a:r>
            <a:r>
              <a:rPr lang="en-GB" b="1" dirty="0"/>
              <a:t>Demo 04 Make some sounds </a:t>
            </a:r>
            <a:r>
              <a:rPr lang="en-GB" dirty="0"/>
              <a:t>patch and show how great it sounds.</a:t>
            </a:r>
          </a:p>
          <a:p>
            <a:endParaRPr lang="en-GB" dirty="0"/>
          </a:p>
          <a:p>
            <a:r>
              <a:rPr lang="en-GB" dirty="0"/>
              <a:t>Show how the velocity value affects the volume. Mention that the keyboard starts with a click (this is because the waveform is switched on rather than fading up). Also mention that you can’t play chords.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41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5998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96CE17E4-D382-4980-86BE-1A3BB8D2DEF5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A717A24-9930-44D9-AB40-15C667872EE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691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94A72909-693A-4162-8BC3-A3C5434BB173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433237BD-81E7-4468-ABF6-BEE06A7F651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93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CD37D160-BAC5-4C59-A814-7C6D966F6FE8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C3980A0A-D553-4790-BBA8-4490488C7515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22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11E4F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99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0446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873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433553" y="605950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402428" y="562679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402680" y="6104303"/>
            <a:ext cx="1341108" cy="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9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8952E831-D938-48FC-A765-84290C90EDB7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45206AB-3E25-4D6B-A4B8-AC335169FB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10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5998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C51DC784-6EBD-45D0-A98E-C42A027E79B7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E5205048-D9A4-4C7F-985B-764DF62236C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3604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BACE2EE6-0251-4194-AEB0-15C0AABD7D48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F78A4C3E-C9BC-4E3C-B0A1-6687AEC1607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860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2F3C95F-384F-4E36-B4E2-5F03EB788059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D6DF09A8-B9CB-4A1D-912A-FEDBDD58B77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92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79894F68-91BD-455C-A7A8-C4A011937994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238B2F3B-88DD-42CF-BA82-5CCD2DE4EC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2261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4F74B511-3659-4E40-9BD4-D6C8FDE26A08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C4E26F1-D4FB-498F-8676-1D6C8447283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37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3E5D0D06-6B71-49C4-A181-55AEC8D23C9B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3C94295E-ED6A-4E0F-A2F9-59D23F97D9F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8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1D1C8FBD-F419-44FD-95C2-B8CFA905B496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2CC65989-6D15-455A-9464-C931D0779FB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915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2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fld id="{89D99766-3585-4D69-9F36-A75FB144DDB3}" type="datetime1">
              <a:rPr lang="en-US" smtClean="0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>
            <a:lvl1pPr marL="0" marR="0" lvl="0" indent="0" algn="ctr" defTabSz="9142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9142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fld id="{0EFE5B4A-3FB0-4BB8-A23F-EFC31214581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61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46" r:id="rId13"/>
    <p:sldLayoutId id="2147483747" r:id="rId14"/>
    <p:sldLayoutId id="2147483748" r:id="rId15"/>
  </p:sldLayoutIdLst>
  <p:txStyles>
    <p:titleStyle>
      <a:lvl1pPr marL="0" marR="0" lvl="0" indent="0" algn="l" defTabSz="914226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chemeClr val="tx1"/>
          </a:solidFill>
          <a:uFillTx/>
          <a:latin typeface="Calibri Light"/>
        </a:defRPr>
      </a:lvl1pPr>
    </p:titleStyle>
    <p:bodyStyle>
      <a:lvl1pPr marL="228554" marR="0" lvl="0" indent="-228554" algn="l" defTabSz="914226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1pPr>
      <a:lvl2pPr marL="685671" marR="0" lvl="1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2pPr>
      <a:lvl3pPr marL="1142780" marR="0" lvl="2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3pPr>
      <a:lvl4pPr marL="1599889" marR="0" lvl="3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4pPr>
      <a:lvl5pPr marL="2057006" marR="0" lvl="4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5779" y="662550"/>
            <a:ext cx="5259325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5500" b="1" dirty="0">
                <a:solidFill>
                  <a:schemeClr val="bg1"/>
                </a:solidFill>
              </a:rPr>
              <a:t>Make your own musical instruments with Python and Pure Data</a:t>
            </a:r>
            <a:endParaRPr lang="en-GB" sz="55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5812" y="4214214"/>
            <a:ext cx="3271652" cy="1473017"/>
          </a:xfrm>
        </p:spPr>
        <p:txBody>
          <a:bodyPr anchor="t">
            <a:normAutofit fontScale="92500" lnSpcReduction="20000"/>
          </a:bodyPr>
          <a:lstStyle/>
          <a:p>
            <a:pPr algn="l"/>
            <a:endParaRPr lang="en-GB" sz="1900" dirty="0">
              <a:solidFill>
                <a:schemeClr val="bg1"/>
              </a:solidFill>
            </a:endParaRPr>
          </a:p>
          <a:p>
            <a:pPr algn="l"/>
            <a:r>
              <a:rPr lang="en-GB" dirty="0">
                <a:solidFill>
                  <a:schemeClr val="bg1"/>
                </a:solidFill>
              </a:rPr>
              <a:t>Rob Miles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www.robmiles.com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@robmiles</a:t>
            </a:r>
          </a:p>
        </p:txBody>
      </p:sp>
      <p:sp>
        <p:nvSpPr>
          <p:cNvPr id="11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78E21B-94A5-4ACD-8229-5F623D44A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71018">
            <a:off x="578136" y="1085692"/>
            <a:ext cx="4436461" cy="2675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73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382844" cy="1162178"/>
          </a:xfrm>
        </p:spPr>
        <p:txBody>
          <a:bodyPr/>
          <a:lstStyle/>
          <a:p>
            <a:r>
              <a:rPr lang="en-GB" dirty="0"/>
              <a:t>Let’s make a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598899"/>
          </a:xfrm>
        </p:spPr>
        <p:txBody>
          <a:bodyPr/>
          <a:lstStyle/>
          <a:p>
            <a:r>
              <a:rPr lang="en-GB" dirty="0"/>
              <a:t>We can start by making a digital kick drum using Pure Data</a:t>
            </a:r>
          </a:p>
        </p:txBody>
      </p:sp>
    </p:spTree>
    <p:extLst>
      <p:ext uri="{BB962C8B-B14F-4D97-AF65-F5344CB8AC3E}">
        <p14:creationId xmlns:p14="http://schemas.microsoft.com/office/powerpoint/2010/main" val="7626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6454-8D57-43E4-9E2E-BA312EE2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a kick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ABE3-1C62-40C9-95BB-F9D03BB5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994706" cy="4351336"/>
          </a:xfrm>
        </p:spPr>
        <p:txBody>
          <a:bodyPr/>
          <a:lstStyle/>
          <a:p>
            <a:r>
              <a:rPr lang="en-GB" dirty="0"/>
              <a:t>We are going to use Pure Data to create a kick drum sound</a:t>
            </a:r>
          </a:p>
          <a:p>
            <a:r>
              <a:rPr lang="en-GB" dirty="0"/>
              <a:t>The kick drum is produced by a waveform that will be created by software</a:t>
            </a:r>
          </a:p>
          <a:p>
            <a:r>
              <a:rPr lang="en-GB" dirty="0"/>
              <a:t>Kick drums start with a high pitched thump followed by a lower pitched sounds as the drum resonates</a:t>
            </a:r>
          </a:p>
        </p:txBody>
      </p:sp>
      <p:pic>
        <p:nvPicPr>
          <p:cNvPr id="4" name="Picture 3" descr="Marching drums">
            <a:extLst>
              <a:ext uri="{FF2B5EF4-FFF2-40B4-BE49-F238E27FC236}">
                <a16:creationId xmlns:a16="http://schemas.microsoft.com/office/drawing/2014/main" id="{03DF52B2-D3CC-4BD0-8038-CE20D3EC9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323">
            <a:off x="6517591" y="1553811"/>
            <a:ext cx="5038290" cy="3345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01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AC8A-2373-4ED0-89B7-2FD4C1D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DE2E-FB6A-4823-BF3F-59ACB363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706976" cy="4351336"/>
          </a:xfrm>
        </p:spPr>
        <p:txBody>
          <a:bodyPr/>
          <a:lstStyle/>
          <a:p>
            <a:r>
              <a:rPr lang="en-GB" dirty="0"/>
              <a:t>Pure Data runs as a graphical application which you use to create the code</a:t>
            </a:r>
          </a:p>
          <a:p>
            <a:r>
              <a:rPr lang="en-GB" dirty="0"/>
              <a:t>When you start the program you get the console</a:t>
            </a:r>
          </a:p>
          <a:p>
            <a:r>
              <a:rPr lang="en-GB" dirty="0"/>
              <a:t>You can’t use this for patches, you just use it to manage the application</a:t>
            </a:r>
          </a:p>
          <a:p>
            <a:r>
              <a:rPr lang="en-GB" dirty="0"/>
              <a:t>Lets start with </a:t>
            </a:r>
            <a:r>
              <a:rPr lang="en-GB" b="1" dirty="0"/>
              <a:t>File-&gt;New</a:t>
            </a:r>
            <a:r>
              <a:rPr lang="en-GB" dirty="0"/>
              <a:t> to open an empty patch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7B3F3-BD25-4AA9-86EC-072CED71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70" y="1386492"/>
            <a:ext cx="477269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ECAF-665B-4BDA-9D89-30DE4CCE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 and Run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9078-8EDE-466C-99AA-B5987315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592630"/>
            <a:ext cx="7845569" cy="4584333"/>
          </a:xfrm>
        </p:spPr>
        <p:txBody>
          <a:bodyPr/>
          <a:lstStyle/>
          <a:p>
            <a:r>
              <a:rPr lang="en-GB" dirty="0"/>
              <a:t>When you’re working on a patch you can be in “edit” or “run” mode</a:t>
            </a:r>
          </a:p>
          <a:p>
            <a:pPr lvl="1"/>
            <a:r>
              <a:rPr lang="en-GB" dirty="0"/>
              <a:t>In </a:t>
            </a:r>
            <a:r>
              <a:rPr lang="en-GB" b="1" dirty="0"/>
              <a:t>edit</a:t>
            </a:r>
            <a:r>
              <a:rPr lang="en-GB" dirty="0"/>
              <a:t> mode the cursor is a </a:t>
            </a:r>
            <a:r>
              <a:rPr lang="en-GB" b="1" dirty="0"/>
              <a:t>hand</a:t>
            </a:r>
          </a:p>
          <a:p>
            <a:pPr lvl="1"/>
            <a:r>
              <a:rPr lang="en-GB" dirty="0"/>
              <a:t>In </a:t>
            </a:r>
            <a:r>
              <a:rPr lang="en-GB" b="1" dirty="0"/>
              <a:t>run</a:t>
            </a:r>
            <a:r>
              <a:rPr lang="en-GB" dirty="0"/>
              <a:t> mode the cursor is an </a:t>
            </a:r>
            <a:r>
              <a:rPr lang="en-GB" b="1" dirty="0"/>
              <a:t>arrow</a:t>
            </a:r>
          </a:p>
          <a:p>
            <a:r>
              <a:rPr lang="en-GB" dirty="0"/>
              <a:t>You add objects and connections when in </a:t>
            </a:r>
            <a:r>
              <a:rPr lang="en-GB" b="1" dirty="0"/>
              <a:t>Edit</a:t>
            </a:r>
            <a:r>
              <a:rPr lang="en-GB" dirty="0"/>
              <a:t> mode</a:t>
            </a:r>
          </a:p>
          <a:p>
            <a:r>
              <a:rPr lang="en-GB" dirty="0"/>
              <a:t>You interact with objects when in </a:t>
            </a:r>
            <a:r>
              <a:rPr lang="en-GB" b="1" dirty="0"/>
              <a:t>Run</a:t>
            </a:r>
            <a:r>
              <a:rPr lang="en-GB" dirty="0"/>
              <a:t> mode</a:t>
            </a:r>
          </a:p>
          <a:p>
            <a:pPr lvl="1"/>
            <a:r>
              <a:rPr lang="en-GB" dirty="0"/>
              <a:t>But your patches are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always</a:t>
            </a:r>
            <a:r>
              <a:rPr lang="en-GB" b="1" dirty="0"/>
              <a:t> </a:t>
            </a:r>
            <a:r>
              <a:rPr lang="en-GB" dirty="0"/>
              <a:t>running</a:t>
            </a:r>
          </a:p>
          <a:p>
            <a:r>
              <a:rPr lang="en-GB" dirty="0"/>
              <a:t>You toggle between edit and run by pressing </a:t>
            </a:r>
            <a:r>
              <a:rPr lang="en-GB" b="1" dirty="0"/>
              <a:t>CTRL+E</a:t>
            </a:r>
          </a:p>
          <a:p>
            <a:pPr lvl="1"/>
            <a:r>
              <a:rPr lang="en-GB" dirty="0"/>
              <a:t>You can also enter Run mode when editing by holding down the control key – very handy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C6C48-EE9B-457D-B112-BE35CF49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29" y="3556798"/>
            <a:ext cx="1653737" cy="129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4DE73-FB2F-47E6-8263-6CC0E625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449" y="1420683"/>
            <a:ext cx="1168699" cy="1655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FCF2F-F966-45BA-B7C3-74CD438E2888}"/>
              </a:ext>
            </a:extLst>
          </p:cNvPr>
          <p:cNvSpPr txBox="1"/>
          <p:nvPr/>
        </p:nvSpPr>
        <p:spPr>
          <a:xfrm>
            <a:off x="8778232" y="3903743"/>
            <a:ext cx="144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Edit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E4295-4D22-4345-BAD7-B16D49BEEDCD}"/>
              </a:ext>
            </a:extLst>
          </p:cNvPr>
          <p:cNvSpPr txBox="1"/>
          <p:nvPr/>
        </p:nvSpPr>
        <p:spPr>
          <a:xfrm>
            <a:off x="8778232" y="1992776"/>
            <a:ext cx="144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Run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6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CB41-6420-CCEC-3DB1-A6AEBCD9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DSP means audio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5EFE-702B-0539-EE6B-69B1325D3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4057271"/>
            <a:ext cx="10515600" cy="2119691"/>
          </a:xfrm>
        </p:spPr>
        <p:txBody>
          <a:bodyPr/>
          <a:lstStyle/>
          <a:p>
            <a:r>
              <a:rPr lang="en-GB" dirty="0"/>
              <a:t>You can turn the audio on and off by using the DSP </a:t>
            </a:r>
            <a:r>
              <a:rPr lang="en-GB" dirty="0" err="1"/>
              <a:t>tickbox</a:t>
            </a:r>
            <a:r>
              <a:rPr lang="en-GB" dirty="0"/>
              <a:t> in the main window</a:t>
            </a:r>
          </a:p>
          <a:p>
            <a:pPr lvl="1"/>
            <a:r>
              <a:rPr lang="en-GB" dirty="0"/>
              <a:t>DSP =&gt; Digital Signal Processing</a:t>
            </a:r>
          </a:p>
          <a:p>
            <a:r>
              <a:rPr lang="en-GB" dirty="0"/>
              <a:t>If you have it on all the time you might get some loud sounds as you work on your patches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557B9-9743-0CBF-ADE0-7ACD834C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22" y="1407295"/>
            <a:ext cx="8345065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3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E060-24DE-B583-D081-2DD1286B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patches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2182F-EAC2-C703-AEFD-7FEADC06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01712" cy="4351336"/>
          </a:xfrm>
        </p:spPr>
        <p:txBody>
          <a:bodyPr/>
          <a:lstStyle/>
          <a:p>
            <a:r>
              <a:rPr lang="en-GB" dirty="0"/>
              <a:t>A patch is actually a file of text that specifies a bunch of  Pure Data objects and how they are connected</a:t>
            </a:r>
          </a:p>
          <a:p>
            <a:r>
              <a:rPr lang="en-GB" dirty="0"/>
              <a:t>You can edit this as a text file if you like</a:t>
            </a:r>
          </a:p>
          <a:p>
            <a:pPr lvl="1"/>
            <a:r>
              <a:rPr lang="en-GB" dirty="0"/>
              <a:t>Please – don’t do this </a:t>
            </a:r>
          </a:p>
          <a:p>
            <a:r>
              <a:rPr lang="en-GB" dirty="0"/>
              <a:t>Instead you use the Patch Editor built into the Pure Data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CA411-3751-81A3-257C-15805B24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64" y="1904288"/>
            <a:ext cx="4581647" cy="30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114F-7BEA-951C-3117-D5B7066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an empty 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FEE6-E7E6-0B50-4BF9-9933BD3E7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44102" cy="4351336"/>
          </a:xfrm>
        </p:spPr>
        <p:txBody>
          <a:bodyPr/>
          <a:lstStyle/>
          <a:p>
            <a:r>
              <a:rPr lang="en-GB" dirty="0"/>
              <a:t>Create a new patch from the console using File-&gt;New</a:t>
            </a:r>
          </a:p>
          <a:p>
            <a:pPr lvl="1"/>
            <a:r>
              <a:rPr lang="en-GB" dirty="0"/>
              <a:t>Don’t try putting Pure Data objects inside the console – you will only look silly</a:t>
            </a:r>
          </a:p>
          <a:p>
            <a:r>
              <a:rPr lang="en-GB" dirty="0"/>
              <a:t>Patch files can refer to other patch files, so you can break a system down into components</a:t>
            </a:r>
          </a:p>
          <a:p>
            <a:r>
              <a:rPr lang="en-GB" dirty="0"/>
              <a:t>Let’s make an empty patch and add some objects to 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052D7-1EA1-5896-0F07-1461FB84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826" y="1942463"/>
            <a:ext cx="2279767" cy="3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AC8A-2373-4ED0-89B7-2FD4C1D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Bang object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DE2E-FB6A-4823-BF3F-59ACB363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706976" cy="4351336"/>
          </a:xfrm>
        </p:spPr>
        <p:txBody>
          <a:bodyPr/>
          <a:lstStyle/>
          <a:p>
            <a:r>
              <a:rPr lang="en-GB" dirty="0"/>
              <a:t>We are going to start with a trigger object called a </a:t>
            </a:r>
            <a:r>
              <a:rPr lang="en-GB" b="1" dirty="0"/>
              <a:t>Bang</a:t>
            </a:r>
            <a:r>
              <a:rPr lang="en-GB" dirty="0"/>
              <a:t> </a:t>
            </a:r>
          </a:p>
          <a:p>
            <a:r>
              <a:rPr lang="en-GB" dirty="0"/>
              <a:t>We select the Bang object from the Put menu</a:t>
            </a:r>
          </a:p>
          <a:p>
            <a:r>
              <a:rPr lang="en-GB" dirty="0"/>
              <a:t>For more complicated objects we create an empty object and then type in the details of it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BA74B-76C1-49BC-9946-6FE1C027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79" y="1027908"/>
            <a:ext cx="4808618" cy="54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3174-8BB8-4581-8380-B34A374E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5CB7-0508-485C-9AC7-932B29195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982780" cy="4351336"/>
          </a:xfrm>
        </p:spPr>
        <p:txBody>
          <a:bodyPr/>
          <a:lstStyle/>
          <a:p>
            <a:r>
              <a:rPr lang="en-GB" dirty="0"/>
              <a:t>We can click on the Bang object to send a message out of the bottom of the object</a:t>
            </a:r>
          </a:p>
          <a:p>
            <a:pPr lvl="1"/>
            <a:r>
              <a:rPr lang="en-GB" dirty="0"/>
              <a:t>We can only click on bangs when in run mode – otherwise we select them for editing</a:t>
            </a:r>
          </a:p>
          <a:p>
            <a:r>
              <a:rPr lang="en-GB" dirty="0"/>
              <a:t>A bang message will trigger another object to do something</a:t>
            </a:r>
          </a:p>
          <a:p>
            <a:r>
              <a:rPr lang="en-GB" dirty="0"/>
              <a:t>Our bang is going to trigger a kick drum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372C5-C6B3-4FF7-B9AE-115AD8B9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018" y="2104925"/>
            <a:ext cx="431542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9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5CE7-DEFE-4DA0-A89B-DC0B24E1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with a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06C6-E8CC-45B7-A599-658330EB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2343528"/>
            <a:ext cx="10269351" cy="3833435"/>
          </a:xfrm>
        </p:spPr>
        <p:txBody>
          <a:bodyPr/>
          <a:lstStyle/>
          <a:p>
            <a:r>
              <a:rPr lang="en-GB" dirty="0"/>
              <a:t>Our drum will be a waveform that sounds like a drum</a:t>
            </a:r>
          </a:p>
          <a:p>
            <a:pPr lvl="1"/>
            <a:r>
              <a:rPr lang="en-GB" dirty="0"/>
              <a:t>Welcome to the world of electronic music </a:t>
            </a:r>
            <a:r>
              <a:rPr lang="en-GB" dirty="0">
                <a:sym typeface="Wingdings" panose="05000000000000000000" pitchFamily="2" charset="2"/>
              </a:rPr>
              <a:t> </a:t>
            </a:r>
            <a:endParaRPr lang="en-GB" dirty="0"/>
          </a:p>
          <a:p>
            <a:r>
              <a:rPr lang="en-GB" dirty="0"/>
              <a:t>We start with a waveform that is expressed as a line that goes from 0 to 1 over 200 milliseconds</a:t>
            </a:r>
          </a:p>
          <a:p>
            <a:pPr lvl="1"/>
            <a:r>
              <a:rPr lang="en-GB" dirty="0"/>
              <a:t>200 milliseconds is the length of the sound that we want to make – that’s a fifth of a second</a:t>
            </a:r>
          </a:p>
          <a:p>
            <a:r>
              <a:rPr lang="en-GB" dirty="0"/>
              <a:t>We will use the Pure Data </a:t>
            </a:r>
            <a:r>
              <a:rPr lang="en-GB" b="1" dirty="0"/>
              <a:t>line</a:t>
            </a:r>
            <a:r>
              <a:rPr lang="en-GB" dirty="0"/>
              <a:t> object to make this line</a:t>
            </a:r>
          </a:p>
          <a:p>
            <a:r>
              <a:rPr lang="en-GB" dirty="0"/>
              <a:t>We need to create a message to tell </a:t>
            </a:r>
            <a:r>
              <a:rPr lang="en-GB" b="1" dirty="0"/>
              <a:t>line</a:t>
            </a:r>
            <a:r>
              <a:rPr lang="en-GB" dirty="0"/>
              <a:t> what waveform to make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2078D-34CA-4DA5-813C-373FE3A6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91" y="365129"/>
            <a:ext cx="6140766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3CC4-951F-4CA2-959D-8DC1EB05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262D6-4C63-40A1-AFED-632B149D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GB" sz="2400" dirty="0"/>
              <a:t>About Rob</a:t>
            </a:r>
          </a:p>
          <a:p>
            <a:r>
              <a:rPr lang="en-GB" sz="2400" dirty="0"/>
              <a:t>Pure Data</a:t>
            </a:r>
          </a:p>
          <a:p>
            <a:pPr lvl="1"/>
            <a:r>
              <a:rPr lang="en-GB" sz="2000" dirty="0"/>
              <a:t>Drums from Maths</a:t>
            </a:r>
          </a:p>
          <a:p>
            <a:pPr lvl="1"/>
            <a:r>
              <a:rPr lang="en-GB" sz="2000" dirty="0"/>
              <a:t>Notes from MIDI</a:t>
            </a:r>
          </a:p>
          <a:p>
            <a:pPr lvl="1"/>
            <a:r>
              <a:rPr lang="en-GB" sz="2000" dirty="0"/>
              <a:t>Making a Synth</a:t>
            </a:r>
          </a:p>
          <a:p>
            <a:r>
              <a:rPr lang="en-GB" sz="2400" dirty="0"/>
              <a:t>Fun with hardware</a:t>
            </a:r>
          </a:p>
          <a:p>
            <a:r>
              <a:rPr lang="en-GB" sz="2400" dirty="0"/>
              <a:t>Making music hardware</a:t>
            </a:r>
          </a:p>
          <a:p>
            <a:pPr lvl="1"/>
            <a:r>
              <a:rPr lang="en-GB" sz="2000" dirty="0"/>
              <a:t>The Raspberry PI PICO</a:t>
            </a:r>
          </a:p>
          <a:p>
            <a:pPr lvl="1"/>
            <a:r>
              <a:rPr lang="en-GB" sz="2000" dirty="0"/>
              <a:t>Circuit Python</a:t>
            </a:r>
          </a:p>
          <a:p>
            <a:pPr lvl="1"/>
            <a:r>
              <a:rPr lang="en-GB" sz="2000" dirty="0"/>
              <a:t>Talking MIDI</a:t>
            </a:r>
          </a:p>
          <a:p>
            <a:r>
              <a:rPr lang="en-GB" sz="2400" dirty="0"/>
              <a:t>The PICO MIDI </a:t>
            </a:r>
            <a:r>
              <a:rPr lang="en-GB" sz="2400" dirty="0" err="1"/>
              <a:t>CheeseBox</a:t>
            </a:r>
            <a:endParaRPr lang="en-GB" sz="2400" dirty="0"/>
          </a:p>
          <a:p>
            <a:r>
              <a:rPr lang="en-GB" sz="2400" dirty="0"/>
              <a:t>The PICO Crackers Controller</a:t>
            </a:r>
          </a:p>
          <a:p>
            <a:r>
              <a:rPr lang="en-GB" sz="2400" dirty="0"/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675BA-337B-4D29-9759-3297864A06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71" y="439667"/>
            <a:ext cx="4680538" cy="26495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2C3E0556-4F78-4F91-ADA9-4C562C2182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188">
            <a:off x="5929546" y="2894859"/>
            <a:ext cx="4412569" cy="29361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4383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6652611" cy="4351336"/>
          </a:xfrm>
        </p:spPr>
        <p:txBody>
          <a:bodyPr/>
          <a:lstStyle/>
          <a:p>
            <a:r>
              <a:rPr lang="en-GB" dirty="0"/>
              <a:t>The line object needs to be told what to do</a:t>
            </a:r>
          </a:p>
          <a:p>
            <a:pPr lvl="1"/>
            <a:r>
              <a:rPr lang="en-GB" dirty="0"/>
              <a:t>We do this by sending a message to it</a:t>
            </a:r>
          </a:p>
          <a:p>
            <a:r>
              <a:rPr lang="en-GB" dirty="0"/>
              <a:t>Let’s putting a message object into the patch</a:t>
            </a:r>
          </a:p>
          <a:p>
            <a:r>
              <a:rPr lang="en-GB" dirty="0"/>
              <a:t>This is a special object type that we can find in the Put menu</a:t>
            </a:r>
          </a:p>
          <a:p>
            <a:r>
              <a:rPr lang="en-GB" dirty="0"/>
              <a:t>When the message is triggered by the bang it sends the message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16FF4-4EE2-4F89-87C8-6B457303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28" y="365129"/>
            <a:ext cx="4568772" cy="52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58666" cy="4351336"/>
          </a:xfrm>
        </p:spPr>
        <p:txBody>
          <a:bodyPr/>
          <a:lstStyle/>
          <a:p>
            <a:r>
              <a:rPr lang="en-GB" dirty="0"/>
              <a:t>The message object can contain multiple messages which are separated by a comma</a:t>
            </a:r>
          </a:p>
          <a:p>
            <a:r>
              <a:rPr lang="en-GB" dirty="0"/>
              <a:t>We want to send two messages to the line</a:t>
            </a:r>
          </a:p>
          <a:p>
            <a:r>
              <a:rPr lang="en-GB" dirty="0"/>
              <a:t>The first message is the value 0</a:t>
            </a:r>
          </a:p>
          <a:p>
            <a:pPr lvl="1"/>
            <a:r>
              <a:rPr lang="en-GB" dirty="0"/>
              <a:t>This is the start level for the line</a:t>
            </a:r>
          </a:p>
          <a:p>
            <a:r>
              <a:rPr lang="en-GB" dirty="0"/>
              <a:t>The second message is the value pair 1 200</a:t>
            </a:r>
          </a:p>
          <a:p>
            <a:pPr lvl="1"/>
            <a:r>
              <a:rPr lang="en-GB" dirty="0"/>
              <a:t>This is the end level (1) and the duration in milliseconds of the line (200)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20206-546A-4AD4-8991-5DB40106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81" y="2036586"/>
            <a:ext cx="2711937" cy="24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58666" cy="4351336"/>
          </a:xfrm>
        </p:spPr>
        <p:txBody>
          <a:bodyPr/>
          <a:lstStyle/>
          <a:p>
            <a:r>
              <a:rPr lang="en-GB" dirty="0"/>
              <a:t>We now link the exit of the bang object to the input of the message</a:t>
            </a:r>
          </a:p>
          <a:p>
            <a:r>
              <a:rPr lang="en-GB" dirty="0"/>
              <a:t>The inputs are on the top and the outputs are on the bottom </a:t>
            </a:r>
          </a:p>
          <a:p>
            <a:r>
              <a:rPr lang="en-GB" dirty="0"/>
              <a:t>They are indicated by the black rectangles</a:t>
            </a:r>
          </a:p>
          <a:p>
            <a:pPr lvl="1"/>
            <a:r>
              <a:rPr lang="en-GB" dirty="0"/>
              <a:t>Some objects have multiple inputs and outputs</a:t>
            </a:r>
          </a:p>
          <a:p>
            <a:pPr lvl="1"/>
            <a:r>
              <a:rPr lang="en-GB" dirty="0"/>
              <a:t>We’ll see some of these later</a:t>
            </a:r>
          </a:p>
          <a:p>
            <a:r>
              <a:rPr lang="en-GB" dirty="0"/>
              <a:t>Now we need to create a line object and connect the output of the message to it</a:t>
            </a:r>
          </a:p>
          <a:p>
            <a:pPr marL="457117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615AD-61FE-8CB6-91F8-527BAB07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239" y="1962416"/>
            <a:ext cx="3370089" cy="2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18732" cy="4351336"/>
          </a:xfrm>
        </p:spPr>
        <p:txBody>
          <a:bodyPr/>
          <a:lstStyle/>
          <a:p>
            <a:r>
              <a:rPr lang="en-GB" dirty="0"/>
              <a:t>There is no pre-set object for the line object</a:t>
            </a:r>
          </a:p>
          <a:p>
            <a:r>
              <a:rPr lang="en-GB" dirty="0"/>
              <a:t>We make an empty object and then specify that it is a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FA9D6-D09A-4D5F-AB10-8051E04F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73" y="810743"/>
            <a:ext cx="4696480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Lines make audio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18732" cy="4351336"/>
          </a:xfrm>
        </p:spPr>
        <p:txBody>
          <a:bodyPr/>
          <a:lstStyle/>
          <a:p>
            <a:r>
              <a:rPr lang="en-GB" dirty="0"/>
              <a:t>The output of a line is an audio signal</a:t>
            </a:r>
          </a:p>
          <a:p>
            <a:r>
              <a:rPr lang="en-GB" dirty="0"/>
              <a:t>This is signified by the addition of a ~ character on the end of the object name</a:t>
            </a:r>
          </a:p>
          <a:p>
            <a:r>
              <a:rPr lang="en-GB" dirty="0"/>
              <a:t>We could send this signal to a speaker if we wanted</a:t>
            </a:r>
          </a:p>
          <a:p>
            <a:pPr lvl="1"/>
            <a:r>
              <a:rPr lang="en-GB" dirty="0"/>
              <a:t>But it wouldn’t sound like much</a:t>
            </a:r>
          </a:p>
          <a:p>
            <a:pPr lvl="1"/>
            <a:r>
              <a:rPr lang="en-GB" dirty="0"/>
              <a:t>The speaker cone would just move outwards over a fifth of a second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30103-27CF-D396-0B8C-8A05B64D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775" y="1372994"/>
            <a:ext cx="3028191" cy="45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an interesting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7"/>
            <a:ext cx="7954197" cy="4351336"/>
          </a:xfrm>
        </p:spPr>
        <p:txBody>
          <a:bodyPr/>
          <a:lstStyle/>
          <a:p>
            <a:r>
              <a:rPr lang="en-GB" dirty="0"/>
              <a:t>I want the sound to contain 20 cycles</a:t>
            </a:r>
          </a:p>
          <a:p>
            <a:pPr lvl="1"/>
            <a:r>
              <a:rPr lang="en-GB" dirty="0"/>
              <a:t>This will make the speaker go in and out 20 times</a:t>
            </a:r>
          </a:p>
          <a:p>
            <a:r>
              <a:rPr lang="en-GB" dirty="0"/>
              <a:t>I can do this by multiplying the output of line by 20</a:t>
            </a:r>
          </a:p>
          <a:p>
            <a:pPr lvl="1"/>
            <a:r>
              <a:rPr lang="en-GB" dirty="0"/>
              <a:t>This multiplies each value in the audio signal by the value as they pass through the object</a:t>
            </a:r>
          </a:p>
          <a:p>
            <a:pPr lvl="1"/>
            <a:r>
              <a:rPr lang="en-GB" dirty="0"/>
              <a:t>Now they don’t go from 0 to 1, they go from 0 to 20</a:t>
            </a:r>
          </a:p>
          <a:p>
            <a:r>
              <a:rPr lang="en-GB" dirty="0"/>
              <a:t>The output of the line is drawn as a thicker line – because it is audio</a:t>
            </a:r>
          </a:p>
          <a:p>
            <a:r>
              <a:rPr lang="en-GB" dirty="0"/>
              <a:t>The multiplier operator has a ~ on the end to indicate that it is multiplying audio values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CCBCE-326E-1BE1-E581-3DC275FF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99" y="1027908"/>
            <a:ext cx="2876799" cy="41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9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sine cosine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641077"/>
            <a:ext cx="7597289" cy="4535886"/>
          </a:xfrm>
        </p:spPr>
        <p:txBody>
          <a:bodyPr/>
          <a:lstStyle/>
          <a:p>
            <a:r>
              <a:rPr lang="en-GB" dirty="0"/>
              <a:t>At the moment we have a line that goes from 0 to 20 over 200 milliseconds</a:t>
            </a:r>
          </a:p>
          <a:p>
            <a:pPr lvl="1"/>
            <a:r>
              <a:rPr lang="en-GB" dirty="0"/>
              <a:t>At regular intervals in the 200 milliseconds duration of the sound  the line will make a new value</a:t>
            </a:r>
          </a:p>
          <a:p>
            <a:r>
              <a:rPr lang="en-GB" dirty="0"/>
              <a:t>The next thing we do is take the “cosine” of the each value signal as it goes through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cos</a:t>
            </a:r>
            <a:r>
              <a:rPr lang="en-GB" dirty="0"/>
              <a:t> object multiplies the incoming values by 360 degrees and then takes the cosine of that value</a:t>
            </a:r>
          </a:p>
          <a:p>
            <a:r>
              <a:rPr lang="en-GB" dirty="0"/>
              <a:t>This means we get a cosine wave that goes between -1 and 1</a:t>
            </a:r>
          </a:p>
          <a:p>
            <a:r>
              <a:rPr lang="en-GB" dirty="0"/>
              <a:t>We can use that to make a sound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6F6F55-1682-EA2F-F406-C096A95E0C85}"/>
              </a:ext>
            </a:extLst>
          </p:cNvPr>
          <p:cNvCxnSpPr/>
          <p:nvPr/>
        </p:nvCxnSpPr>
        <p:spPr>
          <a:xfrm>
            <a:off x="2955147" y="1074102"/>
            <a:ext cx="8356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4E78367-1241-1996-DD86-DAC2A32A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652" y="365129"/>
            <a:ext cx="2541488" cy="50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1652-4EB2-425D-B5E9-84131BFD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to Analogue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B286-BD9C-4BFC-B54C-8EFE50533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7349008" cy="4351336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 err="1"/>
              <a:t>dac</a:t>
            </a:r>
            <a:r>
              <a:rPr lang="en-GB" dirty="0"/>
              <a:t> object takes in a stream and sends the values to the sound output on the computer</a:t>
            </a:r>
          </a:p>
          <a:p>
            <a:r>
              <a:rPr lang="en-GB" dirty="0"/>
              <a:t>It has two inputs, one for left and another for right</a:t>
            </a:r>
          </a:p>
          <a:p>
            <a:r>
              <a:rPr lang="en-GB" dirty="0"/>
              <a:t>You can configure Pure Data to use different audio outputs</a:t>
            </a:r>
          </a:p>
          <a:p>
            <a:r>
              <a:rPr lang="en-GB" dirty="0"/>
              <a:t>By default it uses the standard ones on your device</a:t>
            </a:r>
          </a:p>
          <a:p>
            <a:r>
              <a:rPr lang="en-GB" dirty="0"/>
              <a:t>Remember to turn on the DSP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25C7C-701B-0FBB-7192-D2471619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131" y="1512292"/>
            <a:ext cx="1829055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1: </a:t>
            </a:r>
            <a:br>
              <a:rPr lang="en-GB" dirty="0"/>
            </a:br>
            <a:r>
              <a:rPr lang="en-GB" dirty="0"/>
              <a:t>A rubbish drum</a:t>
            </a:r>
          </a:p>
        </p:txBody>
      </p:sp>
    </p:spTree>
    <p:extLst>
      <p:ext uri="{BB962C8B-B14F-4D97-AF65-F5344CB8AC3E}">
        <p14:creationId xmlns:p14="http://schemas.microsoft.com/office/powerpoint/2010/main" val="396160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C0E603-8851-F406-2B6B-40629CA9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295" y="934834"/>
            <a:ext cx="2586897" cy="5163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A4248C-19F3-4A5B-83AA-A8A6B7A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sound through mathematics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C1D2-B9B4-4C6C-A441-7C7BF541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79128" cy="4351336"/>
          </a:xfrm>
        </p:spPr>
        <p:txBody>
          <a:bodyPr/>
          <a:lstStyle/>
          <a:p>
            <a:r>
              <a:rPr lang="en-GB" dirty="0"/>
              <a:t>Our Drum sounds rubbish</a:t>
            </a:r>
          </a:p>
          <a:p>
            <a:pPr lvl="1"/>
            <a:r>
              <a:rPr lang="en-GB" dirty="0"/>
              <a:t>This is because the frequency of the note is the same all the way through</a:t>
            </a:r>
          </a:p>
          <a:p>
            <a:r>
              <a:rPr lang="en-GB" dirty="0"/>
              <a:t>We can make the sound more interesting by using some maths</a:t>
            </a:r>
          </a:p>
          <a:p>
            <a:r>
              <a:rPr lang="en-GB" dirty="0"/>
              <a:t>If we take the square root of the values in the line we get a line that rises more quickly and then tails off</a:t>
            </a:r>
          </a:p>
          <a:p>
            <a:r>
              <a:rPr lang="en-GB" dirty="0"/>
              <a:t>This will give us a much nicer drum sound</a:t>
            </a:r>
          </a:p>
        </p:txBody>
      </p:sp>
    </p:spTree>
    <p:extLst>
      <p:ext uri="{BB962C8B-B14F-4D97-AF65-F5344CB8AC3E}">
        <p14:creationId xmlns:p14="http://schemas.microsoft.com/office/powerpoint/2010/main" val="140421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5F6C-A9DB-45B2-99F5-B330B1EC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About Rob: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BA9BB-325F-4C61-B2FA-90D975EF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41" y="1372141"/>
            <a:ext cx="5081490" cy="4351336"/>
          </a:xfrm>
        </p:spPr>
        <p:txBody>
          <a:bodyPr anchor="ctr">
            <a:normAutofit/>
          </a:bodyPr>
          <a:lstStyle/>
          <a:p>
            <a:r>
              <a:rPr lang="en-GB" sz="2400" dirty="0"/>
              <a:t>Taught Computer Science at Hull University</a:t>
            </a:r>
          </a:p>
          <a:p>
            <a:pPr lvl="1"/>
            <a:r>
              <a:rPr lang="en-GB" dirty="0"/>
              <a:t>Spent many years twisting minds and crushing dreams</a:t>
            </a:r>
          </a:p>
          <a:p>
            <a:r>
              <a:rPr lang="en-GB" sz="2400" dirty="0"/>
              <a:t>A Microsoft MVP</a:t>
            </a:r>
          </a:p>
          <a:p>
            <a:r>
              <a:rPr lang="en-GB" sz="2400" dirty="0"/>
              <a:t>Blogs at: www.robmiles.com</a:t>
            </a:r>
          </a:p>
          <a:p>
            <a:r>
              <a:rPr lang="en-GB" sz="2400" dirty="0"/>
              <a:t>Tweets at: @robmiles</a:t>
            </a:r>
          </a:p>
          <a:p>
            <a:r>
              <a:rPr lang="en-GB" sz="2400" dirty="0"/>
              <a:t>Writes books….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CD2CC-CF5E-4CD9-8842-AA81335B6B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90" y="718721"/>
            <a:ext cx="4799653" cy="46327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478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2:</a:t>
            </a:r>
            <a:br>
              <a:rPr lang="en-GB" dirty="0"/>
            </a:br>
            <a:r>
              <a:rPr lang="en-GB" dirty="0"/>
              <a:t>A kicking drum</a:t>
            </a:r>
          </a:p>
        </p:txBody>
      </p:sp>
    </p:spTree>
    <p:extLst>
      <p:ext uri="{BB962C8B-B14F-4D97-AF65-F5344CB8AC3E}">
        <p14:creationId xmlns:p14="http://schemas.microsoft.com/office/powerpoint/2010/main" val="30790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EB04-FDEA-4F53-98F4-A6D2049C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9E36-140D-4A05-B68B-265BE96F1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73" y="1316412"/>
            <a:ext cx="3810987" cy="4561874"/>
          </a:xfrm>
        </p:spPr>
        <p:txBody>
          <a:bodyPr/>
          <a:lstStyle/>
          <a:p>
            <a:r>
              <a:rPr lang="en-GB" dirty="0"/>
              <a:t>Pure Data can draw graphs of the audio signals</a:t>
            </a:r>
          </a:p>
          <a:p>
            <a:r>
              <a:rPr lang="en-GB" dirty="0"/>
              <a:t>You can see that the line becomes a curve when we take the square root of the values</a:t>
            </a:r>
          </a:p>
          <a:p>
            <a:r>
              <a:rPr lang="en-GB" dirty="0"/>
              <a:t>which makes a more interesting sound wave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A70A1-3BA3-41E6-8CE1-36B6361B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77" y="655270"/>
            <a:ext cx="7191821" cy="55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3:</a:t>
            </a:r>
            <a:br>
              <a:rPr lang="en-GB" dirty="0"/>
            </a:br>
            <a:r>
              <a:rPr lang="en-GB" dirty="0"/>
              <a:t>Drum signals</a:t>
            </a:r>
          </a:p>
        </p:txBody>
      </p:sp>
    </p:spTree>
    <p:extLst>
      <p:ext uri="{BB962C8B-B14F-4D97-AF65-F5344CB8AC3E}">
        <p14:creationId xmlns:p14="http://schemas.microsoft.com/office/powerpoint/2010/main" val="295038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248C-19F3-4A5B-83AA-A8A6B7A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one number…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C1D2-B9B4-4C6C-A441-7C7BF541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79128" cy="4351336"/>
          </a:xfrm>
        </p:spPr>
        <p:txBody>
          <a:bodyPr/>
          <a:lstStyle/>
          <a:p>
            <a:r>
              <a:rPr lang="en-GB" dirty="0"/>
              <a:t>We can make a higher pitched “tom </a:t>
            </a:r>
            <a:r>
              <a:rPr lang="en-GB" dirty="0" err="1"/>
              <a:t>tom</a:t>
            </a:r>
            <a:r>
              <a:rPr lang="en-GB" dirty="0"/>
              <a:t>” sound just by changing the number of waveforms that are made</a:t>
            </a:r>
          </a:p>
          <a:p>
            <a:r>
              <a:rPr lang="en-GB" dirty="0"/>
              <a:t>You can have a lot of fun just trying more numbers and doing more ramp shaping</a:t>
            </a:r>
          </a:p>
          <a:p>
            <a:r>
              <a:rPr lang="en-GB" dirty="0"/>
              <a:t>You can also add noise and mix signals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D566B-B16D-4A51-88F5-0AC25237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76" y="771154"/>
            <a:ext cx="1333686" cy="53156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7EFA7C-09FB-4CB2-8B77-9B736F2124FA}"/>
              </a:ext>
            </a:extLst>
          </p:cNvPr>
          <p:cNvSpPr/>
          <p:nvPr/>
        </p:nvSpPr>
        <p:spPr>
          <a:xfrm>
            <a:off x="8595892" y="3429000"/>
            <a:ext cx="1163304" cy="132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57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GB" dirty="0"/>
              <a:t>Playing notes</a:t>
            </a:r>
          </a:p>
        </p:txBody>
      </p:sp>
    </p:spTree>
    <p:extLst>
      <p:ext uri="{BB962C8B-B14F-4D97-AF65-F5344CB8AC3E}">
        <p14:creationId xmlns:p14="http://schemas.microsoft.com/office/powerpoint/2010/main" val="229981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2CD6-CCA5-4234-A16D-C18D5C37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MIDI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87E5-A17F-44F1-A6CB-8A1C5CD6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765" y="1825627"/>
            <a:ext cx="6188037" cy="4351336"/>
          </a:xfrm>
        </p:spPr>
        <p:txBody>
          <a:bodyPr/>
          <a:lstStyle/>
          <a:p>
            <a:r>
              <a:rPr lang="en-GB" dirty="0"/>
              <a:t>The MIDI standard dates from the 1980s</a:t>
            </a:r>
          </a:p>
          <a:p>
            <a:pPr lvl="1"/>
            <a:r>
              <a:rPr lang="en-GB" dirty="0"/>
              <a:t>It sends note on and note off messages along with control changes on 16 channels</a:t>
            </a:r>
          </a:p>
          <a:p>
            <a:r>
              <a:rPr lang="en-GB" dirty="0"/>
              <a:t>It originally used funky DIN connectors and opto-isolators to connect devices</a:t>
            </a:r>
          </a:p>
          <a:p>
            <a:r>
              <a:rPr lang="en-GB" dirty="0"/>
              <a:t>Nowadays we can use USB instead</a:t>
            </a:r>
          </a:p>
          <a:p>
            <a:r>
              <a:rPr lang="en-GB" dirty="0"/>
              <a:t>Pure Data can receive note information from MIDI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4579C-1378-493A-A2F3-A69310F5A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" y="2122508"/>
            <a:ext cx="3654805" cy="339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4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EF5E-75B0-4DCB-A7DC-90BEADD3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Midi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1AE5-E498-3E1A-348E-1B35FCA3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5925936" cy="4351336"/>
          </a:xfrm>
        </p:spPr>
        <p:txBody>
          <a:bodyPr/>
          <a:lstStyle/>
          <a:p>
            <a:r>
              <a:rPr lang="en-GB" dirty="0"/>
              <a:t>I’m using a </a:t>
            </a:r>
            <a:r>
              <a:rPr lang="en-GB" dirty="0" err="1"/>
              <a:t>LauchKey</a:t>
            </a:r>
            <a:r>
              <a:rPr lang="en-GB" dirty="0"/>
              <a:t> Mini to control the synthesizer</a:t>
            </a:r>
          </a:p>
          <a:p>
            <a:r>
              <a:rPr lang="en-GB" dirty="0"/>
              <a:t>This has keys, pads and some rotary controls</a:t>
            </a:r>
          </a:p>
          <a:p>
            <a:r>
              <a:rPr lang="en-GB" dirty="0"/>
              <a:t>You can pick these up quite cheaply on </a:t>
            </a:r>
            <a:r>
              <a:rPr lang="en-GB" dirty="0" err="1"/>
              <a:t>ebay</a:t>
            </a:r>
            <a:endParaRPr lang="en-GB" dirty="0"/>
          </a:p>
          <a:p>
            <a:r>
              <a:rPr lang="en-GB" dirty="0"/>
              <a:t>In the next session we will be making our own controllers using Raspberry Pi PICO devices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31445-9E06-9A3F-A2A9-F90F932E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38" y="832687"/>
            <a:ext cx="4932608" cy="31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19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4228-CF4B-6506-2E88-9DFA17F9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 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1A9F-1772-7E69-A4B6-189AD279D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83566"/>
            <a:ext cx="5677660" cy="4557006"/>
          </a:xfrm>
        </p:spPr>
        <p:txBody>
          <a:bodyPr/>
          <a:lstStyle/>
          <a:p>
            <a:r>
              <a:rPr lang="en-GB" dirty="0"/>
              <a:t>The patch on the right receives MIDI notes and then makes sounds</a:t>
            </a:r>
          </a:p>
          <a:p>
            <a:pPr lvl="1"/>
            <a:r>
              <a:rPr lang="en-GB" dirty="0"/>
              <a:t>The keyboard sends a message when the note is pressed and another when the note is released</a:t>
            </a:r>
          </a:p>
          <a:p>
            <a:r>
              <a:rPr lang="en-GB" dirty="0"/>
              <a:t>The note gives the note to play back </a:t>
            </a:r>
          </a:p>
          <a:p>
            <a:r>
              <a:rPr lang="en-GB" dirty="0"/>
              <a:t>The velocity (0-127) sets the volume of the note</a:t>
            </a:r>
          </a:p>
          <a:p>
            <a:pPr lvl="1"/>
            <a:r>
              <a:rPr lang="en-GB" dirty="0"/>
              <a:t>A note up message has a velocity of 0</a:t>
            </a:r>
          </a:p>
          <a:p>
            <a:r>
              <a:rPr lang="en-GB" dirty="0"/>
              <a:t>The channel selects devices – there are 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BD5C86-51A1-E423-A42F-3F0BC8E6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64" y="714564"/>
            <a:ext cx="5458270" cy="55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E83E0B-8B0D-0928-663D-A5385E0E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64" y="714564"/>
            <a:ext cx="5458270" cy="5537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14228-CF4B-6506-2E88-9DFA17F9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 frequency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1A9F-1772-7E69-A4B6-189AD279D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302205" cy="4351336"/>
          </a:xfrm>
        </p:spPr>
        <p:txBody>
          <a:bodyPr/>
          <a:lstStyle/>
          <a:p>
            <a:r>
              <a:rPr lang="en-GB" dirty="0"/>
              <a:t>This signal path plays the note</a:t>
            </a:r>
          </a:p>
          <a:p>
            <a:r>
              <a:rPr lang="en-GB" dirty="0"/>
              <a:t>The </a:t>
            </a:r>
            <a:r>
              <a:rPr lang="en-GB" b="1" dirty="0" err="1"/>
              <a:t>mtof</a:t>
            </a:r>
            <a:r>
              <a:rPr lang="en-GB" dirty="0"/>
              <a:t> block takes a MIDI note and outputs  its frequency </a:t>
            </a:r>
          </a:p>
          <a:p>
            <a:r>
              <a:rPr lang="en-GB" dirty="0"/>
              <a:t>The </a:t>
            </a:r>
            <a:r>
              <a:rPr lang="en-GB" b="1" dirty="0" err="1"/>
              <a:t>osc</a:t>
            </a:r>
            <a:r>
              <a:rPr lang="en-GB" dirty="0"/>
              <a:t> block plays a note of that frequency</a:t>
            </a:r>
          </a:p>
          <a:p>
            <a:pPr lvl="1"/>
            <a:r>
              <a:rPr lang="en-GB" dirty="0"/>
              <a:t>Note that the output is an audio signal</a:t>
            </a:r>
          </a:p>
          <a:p>
            <a:r>
              <a:rPr lang="en-GB" dirty="0"/>
              <a:t>The </a:t>
            </a:r>
            <a:r>
              <a:rPr lang="en-GB" b="1" dirty="0"/>
              <a:t>*~</a:t>
            </a:r>
            <a:r>
              <a:rPr lang="en-GB" dirty="0"/>
              <a:t> block is a multiplier</a:t>
            </a:r>
          </a:p>
          <a:p>
            <a:pPr lvl="1"/>
            <a:r>
              <a:rPr lang="en-GB" dirty="0"/>
              <a:t>It acts as a volume control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9FDB4-619F-EB5E-1E79-3F114B91D994}"/>
              </a:ext>
            </a:extLst>
          </p:cNvPr>
          <p:cNvSpPr/>
          <p:nvPr/>
        </p:nvSpPr>
        <p:spPr>
          <a:xfrm>
            <a:off x="6733860" y="1471518"/>
            <a:ext cx="1362516" cy="467191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8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03723C-0F10-A279-2D7F-F006A4C2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64" y="714564"/>
            <a:ext cx="5458270" cy="5537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14228-CF4B-6506-2E88-9DFA17F9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 amplitude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1A9F-1772-7E69-A4B6-189AD279D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759" y="1307469"/>
            <a:ext cx="5792711" cy="4351336"/>
          </a:xfrm>
        </p:spPr>
        <p:txBody>
          <a:bodyPr/>
          <a:lstStyle/>
          <a:p>
            <a:r>
              <a:rPr lang="en-GB" dirty="0"/>
              <a:t>This path controls the note level</a:t>
            </a:r>
          </a:p>
          <a:p>
            <a:r>
              <a:rPr lang="en-GB" dirty="0"/>
              <a:t>The velocity is in the range 0 – 127</a:t>
            </a:r>
          </a:p>
          <a:p>
            <a:pPr lvl="1"/>
            <a:r>
              <a:rPr lang="en-GB" dirty="0"/>
              <a:t>This is divided by 127 to get an amplitude value between 0 and 1</a:t>
            </a:r>
          </a:p>
          <a:p>
            <a:r>
              <a:rPr lang="en-GB" dirty="0"/>
              <a:t>The </a:t>
            </a:r>
            <a:r>
              <a:rPr lang="en-GB" b="1" dirty="0"/>
              <a:t>*~</a:t>
            </a:r>
            <a:r>
              <a:rPr lang="en-GB" dirty="0"/>
              <a:t> block is a multiplier</a:t>
            </a:r>
          </a:p>
          <a:p>
            <a:pPr lvl="1"/>
            <a:r>
              <a:rPr lang="en-GB" dirty="0"/>
              <a:t>It acts as a volume control </a:t>
            </a:r>
          </a:p>
          <a:p>
            <a:pPr lvl="1"/>
            <a:r>
              <a:rPr lang="en-GB" dirty="0"/>
              <a:t>When the amplitude is 0 none of the oscillator signal is sent through to the </a:t>
            </a:r>
            <a:r>
              <a:rPr lang="en-GB" dirty="0" err="1"/>
              <a:t>dac</a:t>
            </a:r>
            <a:r>
              <a:rPr lang="en-GB" dirty="0"/>
              <a:t> so the note stops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9FDB4-619F-EB5E-1E79-3F114B91D994}"/>
              </a:ext>
            </a:extLst>
          </p:cNvPr>
          <p:cNvSpPr/>
          <p:nvPr/>
        </p:nvSpPr>
        <p:spPr>
          <a:xfrm>
            <a:off x="8114543" y="1825627"/>
            <a:ext cx="1762188" cy="3061266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0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Begin to Code with C#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32" y="326433"/>
            <a:ext cx="9703265" cy="43179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16406-1F38-43BE-8C1B-3A53842B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09" y="1769708"/>
            <a:ext cx="9123988" cy="34899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5DF98-74C5-4226-9B19-E6A099D82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860" y="2770418"/>
            <a:ext cx="9797186" cy="3220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713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4:</a:t>
            </a:r>
            <a:br>
              <a:rPr lang="en-GB" dirty="0"/>
            </a:br>
            <a:r>
              <a:rPr lang="en-GB" dirty="0"/>
              <a:t>Simple keyboard</a:t>
            </a:r>
          </a:p>
        </p:txBody>
      </p:sp>
    </p:spTree>
    <p:extLst>
      <p:ext uri="{BB962C8B-B14F-4D97-AF65-F5344CB8AC3E}">
        <p14:creationId xmlns:p14="http://schemas.microsoft.com/office/powerpoint/2010/main" val="270455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E3-8A33-7864-7C70-9C954800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8C3C3-94AE-E57D-757A-59E86AC3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02369" cy="4351336"/>
          </a:xfrm>
        </p:spPr>
        <p:txBody>
          <a:bodyPr/>
          <a:lstStyle/>
          <a:p>
            <a:r>
              <a:rPr lang="en-GB" dirty="0"/>
              <a:t>Good news</a:t>
            </a:r>
          </a:p>
          <a:p>
            <a:pPr lvl="1"/>
            <a:r>
              <a:rPr lang="en-GB" dirty="0"/>
              <a:t>The keyboard works</a:t>
            </a:r>
          </a:p>
          <a:p>
            <a:pPr lvl="1"/>
            <a:r>
              <a:rPr lang="en-GB" dirty="0"/>
              <a:t>The velocity of the keys affects how loud they sound when played</a:t>
            </a:r>
          </a:p>
          <a:p>
            <a:r>
              <a:rPr lang="en-GB" dirty="0"/>
              <a:t>Bad news</a:t>
            </a:r>
          </a:p>
          <a:p>
            <a:pPr lvl="1"/>
            <a:r>
              <a:rPr lang="en-GB" dirty="0"/>
              <a:t>You can’t play chords (more than one note at a time)</a:t>
            </a:r>
          </a:p>
          <a:p>
            <a:pPr lvl="1"/>
            <a:r>
              <a:rPr lang="en-GB" dirty="0"/>
              <a:t>The keyboard sounds start with a click when the note is pressed</a:t>
            </a:r>
          </a:p>
          <a:p>
            <a:pPr lvl="1"/>
            <a:r>
              <a:rPr lang="en-GB" dirty="0"/>
              <a:t>The sounds start when the key is pressed and end when it is released</a:t>
            </a:r>
          </a:p>
          <a:p>
            <a:endParaRPr lang="en-GB" dirty="0"/>
          </a:p>
        </p:txBody>
      </p:sp>
      <p:pic>
        <p:nvPicPr>
          <p:cNvPr id="5" name="Picture 4" descr="A picture containing piano, indoor, music, silver&#10;&#10;Description automatically generated">
            <a:extLst>
              <a:ext uri="{FF2B5EF4-FFF2-40B4-BE49-F238E27FC236}">
                <a16:creationId xmlns:a16="http://schemas.microsoft.com/office/drawing/2014/main" id="{DE9B8221-92B2-85C6-7D5A-14039F926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19" y="1550241"/>
            <a:ext cx="4429860" cy="33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3FDA-04B3-311C-C38C-84F839C1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proper synthesiser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7745A-0B6E-CAC3-712E-1D06046A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92467"/>
            <a:ext cx="5453596" cy="4384496"/>
          </a:xfrm>
        </p:spPr>
        <p:txBody>
          <a:bodyPr/>
          <a:lstStyle/>
          <a:p>
            <a:r>
              <a:rPr lang="en-GB" dirty="0"/>
              <a:t>The Chocolate Synthbox makes a more interesting synthesizer</a:t>
            </a:r>
          </a:p>
          <a:p>
            <a:r>
              <a:rPr lang="en-GB" dirty="0"/>
              <a:t>Let’s take a look at how it 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8819A-334E-7C9B-22F1-A4D04103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9596"/>
            <a:ext cx="5465727" cy="45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voice 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This is the patch that plays notes</a:t>
            </a:r>
          </a:p>
          <a:p>
            <a:r>
              <a:rPr lang="en-GB" dirty="0"/>
              <a:t>It is based on the simple version we made earlier, but it has both sine and triangle wave sounds to make things more interesting</a:t>
            </a:r>
          </a:p>
          <a:p>
            <a:r>
              <a:rPr lang="en-GB" dirty="0"/>
              <a:t>Let’s take a look at a few key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3F78EF-EC2C-C64E-BBDA-4716DBC8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4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The sound source is the same as our original keyboard</a:t>
            </a:r>
          </a:p>
          <a:p>
            <a:r>
              <a:rPr lang="en-GB" dirty="0"/>
              <a:t>We get a note and use it to make a signal</a:t>
            </a:r>
          </a:p>
          <a:p>
            <a:r>
              <a:rPr lang="en-GB" dirty="0"/>
              <a:t>The inlet to the patch receives a packed element containing the MIDI note number and velocity</a:t>
            </a:r>
          </a:p>
          <a:p>
            <a:r>
              <a:rPr lang="en-GB" dirty="0"/>
              <a:t>It also receives a sine volume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6249409" y="567753"/>
            <a:ext cx="1362516" cy="3433542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This sequence creates a triangle wave that makes the sound more interesting</a:t>
            </a:r>
          </a:p>
          <a:p>
            <a:r>
              <a:rPr lang="en-GB" dirty="0"/>
              <a:t>Both sound signals are mixed on the input of the level control for the keyboard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7697715" y="1980190"/>
            <a:ext cx="1362516" cy="2979370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93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The voice uses a line to make the volume go up and down as it is played</a:t>
            </a:r>
          </a:p>
          <a:p>
            <a:r>
              <a:rPr lang="en-GB" dirty="0"/>
              <a:t>This lets us change the attack and decay of the note when it is played</a:t>
            </a:r>
          </a:p>
          <a:p>
            <a:pPr lvl="1"/>
            <a:r>
              <a:rPr lang="en-GB" dirty="0"/>
              <a:t>Attack lifts the volume to 1</a:t>
            </a:r>
          </a:p>
          <a:p>
            <a:pPr lvl="1"/>
            <a:r>
              <a:rPr lang="en-GB" dirty="0"/>
              <a:t>Decay drops it down to 0</a:t>
            </a:r>
          </a:p>
          <a:p>
            <a:pPr lvl="1"/>
            <a:r>
              <a:rPr lang="en-GB" dirty="0"/>
              <a:t>The length of the line determines how long the effect takes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9016831" y="1980190"/>
            <a:ext cx="2888535" cy="233141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1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Throwing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throw~</a:t>
            </a:r>
            <a:r>
              <a:rPr lang="en-GB" dirty="0"/>
              <a:t> object can throw an audio signal to a named destination</a:t>
            </a:r>
          </a:p>
          <a:p>
            <a:r>
              <a:rPr lang="en-GB" dirty="0"/>
              <a:t>This is how our different sound generators can be combined to make the final output from the synth</a:t>
            </a:r>
          </a:p>
          <a:p>
            <a:r>
              <a:rPr lang="en-GB" dirty="0"/>
              <a:t>Throw is a many to one</a:t>
            </a:r>
          </a:p>
          <a:p>
            <a:pPr lvl="1"/>
            <a:r>
              <a:rPr lang="en-GB" dirty="0"/>
              <a:t>Lots of things can send to one receiver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7636148" y="6079851"/>
            <a:ext cx="2868350" cy="413019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5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Logarithmic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The level controls don’t move from 0 to 1 in a linear way</a:t>
            </a:r>
          </a:p>
          <a:p>
            <a:pPr lvl="1"/>
            <a:r>
              <a:rPr lang="en-GB" dirty="0"/>
              <a:t>This is because our ears don’t work that way with volume</a:t>
            </a:r>
          </a:p>
          <a:p>
            <a:r>
              <a:rPr lang="en-GB" dirty="0"/>
              <a:t>Instead we use the </a:t>
            </a:r>
            <a:r>
              <a:rPr lang="en-GB" b="1" dirty="0"/>
              <a:t>pow</a:t>
            </a:r>
            <a:r>
              <a:rPr lang="en-GB" dirty="0"/>
              <a:t> operator to square the signal and make it logarithmic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9240890" y="5553013"/>
            <a:ext cx="575284" cy="27855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296EE-65AF-A4C3-25B7-D8D18A5E4706}"/>
              </a:ext>
            </a:extLst>
          </p:cNvPr>
          <p:cNvSpPr/>
          <p:nvPr/>
        </p:nvSpPr>
        <p:spPr>
          <a:xfrm>
            <a:off x="7866262" y="5504568"/>
            <a:ext cx="575284" cy="27855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B5070-176A-F424-5F61-2C0278E6A3E1}"/>
              </a:ext>
            </a:extLst>
          </p:cNvPr>
          <p:cNvSpPr/>
          <p:nvPr/>
        </p:nvSpPr>
        <p:spPr>
          <a:xfrm>
            <a:off x="8441546" y="2973315"/>
            <a:ext cx="575284" cy="27855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28578-142D-4EAE-0980-EEA1912F1661}"/>
              </a:ext>
            </a:extLst>
          </p:cNvPr>
          <p:cNvSpPr/>
          <p:nvPr/>
        </p:nvSpPr>
        <p:spPr>
          <a:xfrm>
            <a:off x="6867082" y="2882481"/>
            <a:ext cx="575284" cy="27855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8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2873-947E-0179-0F79-20D461F5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voices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97E2-CDF0-28E5-B3DB-92F1B3F3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3685352" cy="4351336"/>
          </a:xfrm>
        </p:spPr>
        <p:txBody>
          <a:bodyPr/>
          <a:lstStyle/>
          <a:p>
            <a:r>
              <a:rPr lang="en-GB" dirty="0"/>
              <a:t>This is the patch that sends notes to voices</a:t>
            </a:r>
          </a:p>
          <a:p>
            <a:r>
              <a:rPr lang="en-GB" dirty="0"/>
              <a:t>It uses the clone object to make 6 copies of the Voice so we can play 6 notes at once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8B29F-6627-A565-FCF3-10499D63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998" y="398214"/>
            <a:ext cx="7163168" cy="59121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86D758-4072-D6F5-836D-EC79BAB44FBE}"/>
              </a:ext>
            </a:extLst>
          </p:cNvPr>
          <p:cNvSpPr/>
          <p:nvPr/>
        </p:nvSpPr>
        <p:spPr>
          <a:xfrm>
            <a:off x="7230421" y="3942214"/>
            <a:ext cx="1574464" cy="413019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4DF6-8757-4924-8AFB-6FBDA80D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HackSpace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AFE3-C557-4421-9634-F85D9E4D8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825627"/>
            <a:ext cx="5343896" cy="4351336"/>
          </a:xfrm>
        </p:spPr>
        <p:txBody>
          <a:bodyPr/>
          <a:lstStyle/>
          <a:p>
            <a:r>
              <a:rPr lang="en-GB" dirty="0" err="1"/>
              <a:t>HackSpace</a:t>
            </a:r>
            <a:r>
              <a:rPr lang="en-GB" dirty="0"/>
              <a:t> magazine is a fantastic read</a:t>
            </a:r>
          </a:p>
          <a:p>
            <a:pPr lvl="1"/>
            <a:r>
              <a:rPr lang="en-GB" dirty="0"/>
              <a:t>And you can read it for free </a:t>
            </a:r>
            <a:r>
              <a:rPr lang="en-GB" dirty="0">
                <a:sym typeface="Wingdings" panose="05000000000000000000" pitchFamily="2" charset="2"/>
              </a:rPr>
              <a:t> </a:t>
            </a:r>
            <a:endParaRPr lang="en-GB" dirty="0"/>
          </a:p>
          <a:p>
            <a:r>
              <a:rPr lang="en-GB" dirty="0"/>
              <a:t>You can find out more about this project in issues 47-49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hackspace.raspberrypi.com/issues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97955-7270-4662-868A-FD4D1CB2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52" y="759049"/>
            <a:ext cx="4115934" cy="5225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21145-311D-4CCF-8CD4-211F1759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91" y="1027908"/>
            <a:ext cx="4148553" cy="5225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E210E-62F3-419B-976E-A285688E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259" y="1392431"/>
            <a:ext cx="4209321" cy="52545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19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38B29F-6627-A565-FCF3-10499D63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998" y="398214"/>
            <a:ext cx="7163168" cy="5912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3D2873-947E-0179-0F79-20D461F5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 and sounds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97E2-CDF0-28E5-B3DB-92F1B3F3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3685352" cy="4351336"/>
          </a:xfrm>
        </p:spPr>
        <p:txBody>
          <a:bodyPr/>
          <a:lstStyle/>
          <a:p>
            <a:r>
              <a:rPr lang="en-GB" dirty="0"/>
              <a:t>Channel 1 plays notes, other channels are used to play samples</a:t>
            </a:r>
          </a:p>
          <a:p>
            <a:r>
              <a:rPr lang="en-GB" dirty="0"/>
              <a:t>The route object can route a message depending on a value</a:t>
            </a:r>
          </a:p>
          <a:p>
            <a:pPr lvl="1"/>
            <a:r>
              <a:rPr lang="en-GB" dirty="0"/>
              <a:t>Value 40 means send the </a:t>
            </a:r>
            <a:r>
              <a:rPr lang="en-GB" dirty="0" err="1"/>
              <a:t>kicksound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Value 50 means cowbell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86D758-4072-D6F5-836D-EC79BAB44FBE}"/>
              </a:ext>
            </a:extLst>
          </p:cNvPr>
          <p:cNvSpPr/>
          <p:nvPr/>
        </p:nvSpPr>
        <p:spPr>
          <a:xfrm>
            <a:off x="4729446" y="4456943"/>
            <a:ext cx="6703582" cy="203592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1FAB-65FC-6106-3464-FE12DD2A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A320-D7BB-03B5-ECFF-3A6C6C68C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4030523" cy="4351336"/>
          </a:xfrm>
        </p:spPr>
        <p:txBody>
          <a:bodyPr/>
          <a:lstStyle/>
          <a:p>
            <a:r>
              <a:rPr lang="en-GB" dirty="0"/>
              <a:t>This patch loads and plays the cowbell sample</a:t>
            </a:r>
          </a:p>
          <a:p>
            <a:r>
              <a:rPr lang="en-GB" dirty="0"/>
              <a:t>You can view the contents of arrays as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432BC-D111-22C5-1906-FA0688EB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728" y="1495882"/>
            <a:ext cx="6352663" cy="386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7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3B2D-B07A-3792-541D-D4FEED33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the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FA30-9D95-88D0-DFCD-4DD7DB043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lots of other things you can use Pure Data to do </a:t>
            </a:r>
          </a:p>
          <a:p>
            <a:r>
              <a:rPr lang="en-GB" dirty="0"/>
              <a:t>There are objects that do reverberation, you can connect devices over a network and send them messages</a:t>
            </a:r>
          </a:p>
          <a:p>
            <a:r>
              <a:rPr lang="en-GB" dirty="0"/>
              <a:t>You can make up sliders and use them to change values </a:t>
            </a:r>
          </a:p>
          <a:p>
            <a:r>
              <a:rPr lang="en-GB" dirty="0"/>
              <a:t>Let’s have a quick play…</a:t>
            </a:r>
          </a:p>
        </p:txBody>
      </p:sp>
    </p:spTree>
    <p:extLst>
      <p:ext uri="{BB962C8B-B14F-4D97-AF65-F5344CB8AC3E}">
        <p14:creationId xmlns:p14="http://schemas.microsoft.com/office/powerpoint/2010/main" val="27716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5:</a:t>
            </a:r>
            <a:br>
              <a:rPr lang="en-GB" dirty="0"/>
            </a:br>
            <a:r>
              <a:rPr lang="en-GB" dirty="0"/>
              <a:t>Chocolate Synthbox</a:t>
            </a:r>
          </a:p>
        </p:txBody>
      </p:sp>
    </p:spTree>
    <p:extLst>
      <p:ext uri="{BB962C8B-B14F-4D97-AF65-F5344CB8AC3E}">
        <p14:creationId xmlns:p14="http://schemas.microsoft.com/office/powerpoint/2010/main" val="208008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GB" dirty="0"/>
              <a:t>PICO and MIDI</a:t>
            </a:r>
          </a:p>
        </p:txBody>
      </p:sp>
    </p:spTree>
    <p:extLst>
      <p:ext uri="{BB962C8B-B14F-4D97-AF65-F5344CB8AC3E}">
        <p14:creationId xmlns:p14="http://schemas.microsoft.com/office/powerpoint/2010/main" val="10874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E1C8-5786-4CEB-A541-C7CFC588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Music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1C97-55A2-4797-8FC9-29BE18EE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12" y="3488813"/>
            <a:ext cx="10288975" cy="2929800"/>
          </a:xfrm>
        </p:spPr>
        <p:txBody>
          <a:bodyPr/>
          <a:lstStyle/>
          <a:p>
            <a:r>
              <a:rPr lang="en-GB" dirty="0"/>
              <a:t>Flashing lights and making beeping noises is all very well, but what about making music?</a:t>
            </a:r>
          </a:p>
          <a:p>
            <a:r>
              <a:rPr lang="en-GB" dirty="0"/>
              <a:t>We can make an embedded device into a MIDI device</a:t>
            </a:r>
          </a:p>
          <a:p>
            <a:pPr lvl="1"/>
            <a:r>
              <a:rPr lang="en-GB" dirty="0"/>
              <a:t>Lots of keyboards (and computers) understand MIDI (Musical Instrument Digital Interface)</a:t>
            </a:r>
          </a:p>
          <a:p>
            <a:pPr lvl="1"/>
            <a:r>
              <a:rPr lang="en-GB" dirty="0"/>
              <a:t>We can make something that sends note messages to control the sound output of synthesizers and keyboards</a:t>
            </a:r>
          </a:p>
          <a:p>
            <a:endParaRPr lang="en-GB" dirty="0"/>
          </a:p>
        </p:txBody>
      </p:sp>
      <p:pic>
        <p:nvPicPr>
          <p:cNvPr id="7" name="Picture 6" descr="A picture containing music, piano, indoor, wooden&#10;&#10;Description automatically generated">
            <a:extLst>
              <a:ext uri="{FF2B5EF4-FFF2-40B4-BE49-F238E27FC236}">
                <a16:creationId xmlns:a16="http://schemas.microsoft.com/office/drawing/2014/main" id="{C6D4AA68-007F-42B9-B57B-64C7DEBD9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071">
            <a:off x="6412675" y="439387"/>
            <a:ext cx="4827812" cy="2896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431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9CCC-C6A0-40D7-B907-B065EFDB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 wrap="square" anchor="ctr">
            <a:normAutofit/>
          </a:bodyPr>
          <a:lstStyle/>
          <a:p>
            <a:r>
              <a:rPr lang="en-GB"/>
              <a:t>Raspberry Pi PICO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5E7B6-51CD-481F-84A4-40CF373B6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The Raspberry Pi PICO is a great device for embedded projects</a:t>
            </a:r>
          </a:p>
          <a:p>
            <a:pPr lvl="1"/>
            <a:r>
              <a:rPr lang="en-GB" dirty="0"/>
              <a:t>Dual core processor, lots of EEPROM and ram</a:t>
            </a:r>
          </a:p>
          <a:p>
            <a:r>
              <a:rPr lang="en-GB" dirty="0"/>
              <a:t>It run Circuit Python which has built-in support for MIDI messages</a:t>
            </a:r>
          </a:p>
          <a:p>
            <a:r>
              <a:rPr lang="en-GB" dirty="0"/>
              <a:t>They are only a few pounds each and they have loads of hardware connections</a:t>
            </a:r>
          </a:p>
          <a:p>
            <a:endParaRPr lang="en-GB" dirty="0"/>
          </a:p>
        </p:txBody>
      </p:sp>
      <p:pic>
        <p:nvPicPr>
          <p:cNvPr id="10" name="Picture 9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8BE10EE0-A181-4827-8C42-62FEFADEA8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1220">
            <a:off x="7717368" y="902230"/>
            <a:ext cx="2637367" cy="5274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201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A8314B-2409-46D6-81F8-02303EA5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25" y="339673"/>
            <a:ext cx="5614303" cy="243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831B0-DE4B-4CD0-9689-B438CB9E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Circuit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0A06-0F86-4AEB-ACAE-76E94DD0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3230089"/>
            <a:ext cx="10193974" cy="2851783"/>
          </a:xfrm>
        </p:spPr>
        <p:txBody>
          <a:bodyPr/>
          <a:lstStyle/>
          <a:p>
            <a:r>
              <a:rPr lang="en-GB" dirty="0"/>
              <a:t>Circuit Python is a free download from circuitpython.org/board/</a:t>
            </a:r>
            <a:r>
              <a:rPr lang="en-GB" dirty="0" err="1"/>
              <a:t>raspberry_pi_pico</a:t>
            </a:r>
            <a:r>
              <a:rPr lang="en-GB" dirty="0"/>
              <a:t>/</a:t>
            </a:r>
          </a:p>
          <a:p>
            <a:r>
              <a:rPr lang="en-GB" dirty="0"/>
              <a:t>Hold down BOOTSEL on your PICO when you plug it in and it will appear on your PC as a mass storage device</a:t>
            </a:r>
          </a:p>
          <a:p>
            <a:r>
              <a:rPr lang="en-GB" dirty="0"/>
              <a:t>Drag the firmware image into that storage to install it</a:t>
            </a:r>
          </a:p>
          <a:p>
            <a:r>
              <a:rPr lang="en-GB" dirty="0"/>
              <a:t>It then appears as another device running Circuit Python</a:t>
            </a:r>
          </a:p>
        </p:txBody>
      </p:sp>
    </p:spTree>
    <p:extLst>
      <p:ext uri="{BB962C8B-B14F-4D97-AF65-F5344CB8AC3E}">
        <p14:creationId xmlns:p14="http://schemas.microsoft.com/office/powerpoint/2010/main" val="11465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4501-D7F3-44F4-8647-6FDDD129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Circuit Python storage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E0AC-17A0-4809-8DB3-6B5D7DAF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4346369"/>
            <a:ext cx="10728363" cy="1830593"/>
          </a:xfrm>
        </p:spPr>
        <p:txBody>
          <a:bodyPr/>
          <a:lstStyle/>
          <a:p>
            <a:r>
              <a:rPr lang="en-GB" dirty="0"/>
              <a:t>code.py is the program that runs when the device starts</a:t>
            </a:r>
          </a:p>
          <a:p>
            <a:pPr lvl="1"/>
            <a:r>
              <a:rPr lang="en-GB" dirty="0"/>
              <a:t>You can store data and other programs on the device too</a:t>
            </a:r>
          </a:p>
          <a:p>
            <a:r>
              <a:rPr lang="en-GB" dirty="0"/>
              <a:t>The lib folder holds any libraries that your application needs</a:t>
            </a:r>
          </a:p>
          <a:p>
            <a:pPr lvl="1"/>
            <a:r>
              <a:rPr lang="en-GB" dirty="0"/>
              <a:t>We need to add some to libraries to support MIDI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62784-CBF5-4330-A5F3-1F4D9B56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41" y="1393813"/>
            <a:ext cx="9721932" cy="28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7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3C99-A657-4A23-A5B7-25E3008D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D7F2-BDF1-4B59-8D68-0386F6E5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3990109"/>
            <a:ext cx="10515600" cy="2186854"/>
          </a:xfrm>
        </p:spPr>
        <p:txBody>
          <a:bodyPr/>
          <a:lstStyle/>
          <a:p>
            <a:r>
              <a:rPr lang="en-GB" dirty="0"/>
              <a:t>To use MIDI with Circuit Python you need to install some extra libraries </a:t>
            </a:r>
          </a:p>
          <a:p>
            <a:r>
              <a:rPr lang="en-GB" dirty="0"/>
              <a:t>You can find them here:</a:t>
            </a:r>
          </a:p>
          <a:p>
            <a:pPr marL="0" indent="0">
              <a:buNone/>
            </a:pPr>
            <a:r>
              <a:rPr lang="en-GB" dirty="0"/>
              <a:t>	circuitpython.org/libraries</a:t>
            </a:r>
          </a:p>
          <a:p>
            <a:r>
              <a:rPr lang="en-GB" dirty="0"/>
              <a:t>They are installed by dragging into the lib folder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D607D-E0E5-4E0B-97A1-07B7B12D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5" y="1503364"/>
            <a:ext cx="8570026" cy="24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GB" dirty="0"/>
              <a:t>Pure Data</a:t>
            </a:r>
          </a:p>
        </p:txBody>
      </p:sp>
    </p:spTree>
    <p:extLst>
      <p:ext uri="{BB962C8B-B14F-4D97-AF65-F5344CB8AC3E}">
        <p14:creationId xmlns:p14="http://schemas.microsoft.com/office/powerpoint/2010/main" val="1574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B469-1EDE-4799-8A53-63505BBD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Thonny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11EC-B8A3-4ACA-BC24-DBB592927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4518561"/>
            <a:ext cx="10515600" cy="1658402"/>
          </a:xfrm>
        </p:spPr>
        <p:txBody>
          <a:bodyPr/>
          <a:lstStyle/>
          <a:p>
            <a:r>
              <a:rPr lang="en-GB" dirty="0"/>
              <a:t>I use an app called </a:t>
            </a:r>
            <a:r>
              <a:rPr lang="en-GB" dirty="0" err="1"/>
              <a:t>Thonny</a:t>
            </a:r>
            <a:r>
              <a:rPr lang="en-GB" dirty="0"/>
              <a:t> to edit and deploy the Python code</a:t>
            </a:r>
          </a:p>
          <a:p>
            <a:r>
              <a:rPr lang="en-GB" dirty="0"/>
              <a:t>It is freely available for lots of platforms from thonny.org</a:t>
            </a:r>
          </a:p>
          <a:p>
            <a:r>
              <a:rPr lang="en-GB" dirty="0"/>
              <a:t>You connect it to the embedded device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86761-139E-4A42-8234-930C3A97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244223"/>
            <a:ext cx="7833755" cy="39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31B0-DE4B-4CD0-9689-B438CB9E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MIDI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0A06-0F86-4AEB-ACAE-76E94DD0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573481"/>
            <a:ext cx="3911927" cy="4603481"/>
          </a:xfrm>
        </p:spPr>
        <p:txBody>
          <a:bodyPr/>
          <a:lstStyle/>
          <a:p>
            <a:r>
              <a:rPr lang="en-GB" dirty="0"/>
              <a:t>This Python code sends MIDI note messages</a:t>
            </a:r>
          </a:p>
          <a:p>
            <a:r>
              <a:rPr lang="en-GB" dirty="0"/>
              <a:t>It imports the libraries, creates a MIDI object and then uses it to send 10 note values</a:t>
            </a:r>
          </a:p>
          <a:p>
            <a:r>
              <a:rPr lang="en-GB" dirty="0"/>
              <a:t>Note that the program is sending messages to the MIDI port and the serial port over a single USB connection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2650-D779-43BA-86DF-46EE25DACE93}"/>
              </a:ext>
            </a:extLst>
          </p:cNvPr>
          <p:cNvSpPr txBox="1"/>
          <p:nvPr/>
        </p:nvSpPr>
        <p:spPr>
          <a:xfrm>
            <a:off x="4859173" y="1666938"/>
            <a:ext cx="7023076" cy="39703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usb_midi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adafruit_midi.note_on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NoteOn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adafruit_midi.note_off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NoteOff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adafruit_midi.MIDI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midi_out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usb_midi.ports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out_channel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note_number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range(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"Playing:"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note_number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midi.send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note_number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midi.send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NoteOff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(note_number,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25317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8063-37E6-4168-B114-9361C60A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Data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09CF-FBC2-48A2-9085-437823A2D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94462" cy="4351336"/>
          </a:xfrm>
        </p:spPr>
        <p:txBody>
          <a:bodyPr/>
          <a:lstStyle/>
          <a:p>
            <a:r>
              <a:rPr lang="en-GB" dirty="0"/>
              <a:t>We have to configure Pure Data to receive the MIDI notes from the PICO</a:t>
            </a:r>
          </a:p>
          <a:p>
            <a:r>
              <a:rPr lang="en-GB" dirty="0"/>
              <a:t>Go to </a:t>
            </a:r>
            <a:r>
              <a:rPr lang="en-GB" b="1" dirty="0"/>
              <a:t>File-&gt;Preferences-&gt;MIDI </a:t>
            </a:r>
            <a:r>
              <a:rPr lang="en-GB" dirty="0"/>
              <a:t>to open the MIDI settings dialog</a:t>
            </a:r>
          </a:p>
          <a:p>
            <a:r>
              <a:rPr lang="en-GB" dirty="0"/>
              <a:t>The PICO turns up as “Circuit Python Audio”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771F8-A994-4492-8E5C-32FF0871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905" y="1406626"/>
            <a:ext cx="4665157" cy="40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DB409C-1584-4913-97D9-AB287534D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6238439" cy="2139688"/>
          </a:xfrm>
        </p:spPr>
        <p:txBody>
          <a:bodyPr/>
          <a:lstStyle/>
          <a:p>
            <a:r>
              <a:rPr lang="en-GB" dirty="0"/>
              <a:t>Demo: 6 </a:t>
            </a:r>
            <a:br>
              <a:rPr lang="en-GB" dirty="0"/>
            </a:br>
            <a:r>
              <a:rPr lang="en-GB" dirty="0"/>
              <a:t>MIDI from PICO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BC99E0-FA96-4081-B173-8DF33D988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164421"/>
          </a:xfrm>
        </p:spPr>
        <p:txBody>
          <a:bodyPr/>
          <a:lstStyle/>
          <a:p>
            <a:r>
              <a:rPr lang="en-GB" dirty="0"/>
              <a:t>A Python program that plays notes</a:t>
            </a:r>
          </a:p>
        </p:txBody>
      </p:sp>
      <p:pic>
        <p:nvPicPr>
          <p:cNvPr id="3" name="Picture 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3CDBA6E1-75BA-4144-891C-A90FBCFD4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1644">
            <a:off x="6596512" y="1728699"/>
            <a:ext cx="3899101" cy="340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833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3117200"/>
          </a:xfrm>
        </p:spPr>
        <p:txBody>
          <a:bodyPr/>
          <a:lstStyle/>
          <a:p>
            <a:r>
              <a:rPr lang="en-GB" dirty="0"/>
              <a:t>The PICO MIDI </a:t>
            </a:r>
            <a:r>
              <a:rPr lang="en-GB" dirty="0" err="1"/>
              <a:t>CheeseBox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Crackers Controller</a:t>
            </a:r>
          </a:p>
        </p:txBody>
      </p:sp>
    </p:spTree>
    <p:extLst>
      <p:ext uri="{BB962C8B-B14F-4D97-AF65-F5344CB8AC3E}">
        <p14:creationId xmlns:p14="http://schemas.microsoft.com/office/powerpoint/2010/main" val="33201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043-D1FE-4435-AFEA-76A256CE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PICO MIDI </a:t>
            </a:r>
            <a:r>
              <a:rPr lang="en-GB" dirty="0" err="1"/>
              <a:t>CheeseBox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9100-7FF3-43E2-A849-EC159A669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3509158"/>
            <a:ext cx="10211787" cy="2667805"/>
          </a:xfrm>
        </p:spPr>
        <p:txBody>
          <a:bodyPr/>
          <a:lstStyle/>
          <a:p>
            <a:r>
              <a:rPr lang="en-GB" dirty="0"/>
              <a:t>This is a MIDI device that sends notes to any MIDI equipped device</a:t>
            </a:r>
          </a:p>
          <a:p>
            <a:r>
              <a:rPr lang="en-GB" dirty="0"/>
              <a:t>It is controlled via buttons and lights</a:t>
            </a:r>
          </a:p>
          <a:p>
            <a:r>
              <a:rPr lang="en-GB" dirty="0"/>
              <a:t>It is powered by a Raspberry Pi PICO and 500 lines of Circuit Python</a:t>
            </a:r>
          </a:p>
          <a:p>
            <a:r>
              <a:rPr lang="en-GB" dirty="0"/>
              <a:t>It provides a four channel sequencer and keyboard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C8445A5-04C0-4055-8EA3-CB61AB189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659">
            <a:off x="6951385" y="548759"/>
            <a:ext cx="4940572" cy="24976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884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043-D1FE-4435-AFEA-76A256CE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PICO MIDI </a:t>
            </a:r>
            <a:r>
              <a:rPr lang="en-GB" dirty="0" err="1"/>
              <a:t>CheeseBox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9100-7FF3-43E2-A849-EC159A669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3509158"/>
            <a:ext cx="10211787" cy="2667805"/>
          </a:xfrm>
        </p:spPr>
        <p:txBody>
          <a:bodyPr/>
          <a:lstStyle/>
          <a:p>
            <a:r>
              <a:rPr lang="en-GB" dirty="0"/>
              <a:t>I thought I’d make my own MIDI device using a PICO, a ring of LEDS and 12 pushbuttons</a:t>
            </a:r>
          </a:p>
          <a:p>
            <a:r>
              <a:rPr lang="en-GB" dirty="0"/>
              <a:t>It is powered by a Raspberry Pi PICO and 500 lines of Circuit Python</a:t>
            </a:r>
          </a:p>
          <a:p>
            <a:r>
              <a:rPr lang="en-GB" dirty="0"/>
              <a:t>It provides a four channel sequencer and keyboard</a:t>
            </a:r>
          </a:p>
          <a:p>
            <a:r>
              <a:rPr lang="en-GB" dirty="0"/>
              <a:t>You can play it as a keyboard, or you can make it sequence notes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C8445A5-04C0-4055-8EA3-CB61AB189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659">
            <a:off x="6951385" y="548759"/>
            <a:ext cx="4940572" cy="24976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EF6EDB-9980-4690-8EAB-2FC424D57877}"/>
              </a:ext>
            </a:extLst>
          </p:cNvPr>
          <p:cNvSpPr txBox="1">
            <a:spLocks/>
          </p:cNvSpPr>
          <p:nvPr/>
        </p:nvSpPr>
        <p:spPr>
          <a:xfrm>
            <a:off x="909449" y="1659423"/>
            <a:ext cx="5356837" cy="17695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554" marR="0" lvl="0" indent="-228554" algn="l" defTabSz="914226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671" marR="0" lvl="1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2780" marR="0" lvl="2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599889" marR="0" lvl="3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006" marR="0" lvl="4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r>
              <a:rPr lang="en-GB" dirty="0"/>
              <a:t>You can buy MIDI keyboards and controllers</a:t>
            </a:r>
          </a:p>
          <a:p>
            <a:r>
              <a:rPr lang="en-GB" dirty="0"/>
              <a:t>They send MIDI messages when you press keys and turn dials</a:t>
            </a:r>
          </a:p>
        </p:txBody>
      </p:sp>
    </p:spTree>
    <p:extLst>
      <p:ext uri="{BB962C8B-B14F-4D97-AF65-F5344CB8AC3E}">
        <p14:creationId xmlns:p14="http://schemas.microsoft.com/office/powerpoint/2010/main" val="22504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8E878782-52AC-4286-9E8B-E86A6966D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365129"/>
            <a:ext cx="6847514" cy="4869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47F9E-F400-401F-A093-17AE8625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Circuit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F00D9-348A-4899-8940-25B819562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5064825"/>
            <a:ext cx="10515600" cy="1112137"/>
          </a:xfrm>
        </p:spPr>
        <p:txBody>
          <a:bodyPr/>
          <a:lstStyle/>
          <a:p>
            <a:r>
              <a:rPr lang="en-GB" dirty="0"/>
              <a:t>I want to show you this because it took ages to draw…</a:t>
            </a:r>
          </a:p>
          <a:p>
            <a:r>
              <a:rPr lang="en-GB" dirty="0"/>
              <a:t>There are 12 buttons and a 12 light pixel ring</a:t>
            </a:r>
          </a:p>
        </p:txBody>
      </p:sp>
    </p:spTree>
    <p:extLst>
      <p:ext uri="{BB962C8B-B14F-4D97-AF65-F5344CB8AC3E}">
        <p14:creationId xmlns:p14="http://schemas.microsoft.com/office/powerpoint/2010/main" val="515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C0D2-63C4-4B26-92FB-0EC2F00F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DCD13-DCD3-4589-BA46-154F19709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98" y="1626919"/>
            <a:ext cx="4988823" cy="4550044"/>
          </a:xfrm>
        </p:spPr>
        <p:txBody>
          <a:bodyPr/>
          <a:lstStyle/>
          <a:p>
            <a:r>
              <a:rPr lang="en-GB" dirty="0"/>
              <a:t>These  also took a while to draw</a:t>
            </a:r>
          </a:p>
          <a:p>
            <a:r>
              <a:rPr lang="en-GB" dirty="0"/>
              <a:t>The show how to control the device</a:t>
            </a:r>
          </a:p>
          <a:p>
            <a:r>
              <a:rPr lang="en-GB" dirty="0"/>
              <a:t>The coloured buttons represent recording tracks</a:t>
            </a:r>
          </a:p>
          <a:p>
            <a:r>
              <a:rPr lang="en-GB" dirty="0"/>
              <a:t>The white buttons represent notes or steps in a sequence</a:t>
            </a:r>
          </a:p>
          <a:p>
            <a:r>
              <a:rPr lang="en-GB" dirty="0"/>
              <a:t>The lengths of the sequences can be changed to make Euclidean rhythms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1D2ACB-49A0-42BF-B092-CFF325CDD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0" y="602672"/>
            <a:ext cx="4988824" cy="2423165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3084E75-09C4-49C0-A05E-F7D19F57C3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75" y="3172070"/>
            <a:ext cx="4688041" cy="28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B28F-AD82-4B36-8C41-8E740D82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Funky sounds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90E9D-8BF9-44D8-AFE0-8A7059E0B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233553" cy="4351336"/>
          </a:xfrm>
        </p:spPr>
        <p:txBody>
          <a:bodyPr/>
          <a:lstStyle/>
          <a:p>
            <a:r>
              <a:rPr lang="en-GB" dirty="0"/>
              <a:t>Each of the three rhythm tracks can contain up to 32 steps</a:t>
            </a:r>
          </a:p>
          <a:p>
            <a:r>
              <a:rPr lang="en-GB" dirty="0"/>
              <a:t>Each step can play a drum or a note</a:t>
            </a:r>
          </a:p>
          <a:p>
            <a:r>
              <a:rPr lang="en-GB" dirty="0"/>
              <a:t>If we change the length of each step we can get some note patterns that </a:t>
            </a:r>
            <a:r>
              <a:rPr lang="en-GB" dirty="0" err="1"/>
              <a:t>precess</a:t>
            </a:r>
            <a:r>
              <a:rPr lang="en-GB" dirty="0"/>
              <a:t> over a long time</a:t>
            </a:r>
          </a:p>
          <a:p>
            <a:r>
              <a:rPr lang="en-GB" dirty="0"/>
              <a:t>This can make some interesting beats</a:t>
            </a:r>
          </a:p>
          <a:p>
            <a:r>
              <a:rPr lang="en-GB" dirty="0"/>
              <a:t>We can also create notes by summing the values on tracks to create interesting progressions </a:t>
            </a:r>
          </a:p>
        </p:txBody>
      </p:sp>
      <p:pic>
        <p:nvPicPr>
          <p:cNvPr id="5" name="Picture 4" descr="A picture containing close&#10;&#10;Description automatically generated">
            <a:extLst>
              <a:ext uri="{FF2B5EF4-FFF2-40B4-BE49-F238E27FC236}">
                <a16:creationId xmlns:a16="http://schemas.microsoft.com/office/drawing/2014/main" id="{DCDDBF44-8769-4325-9912-541E2F1DD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265">
            <a:off x="7226134" y="1769424"/>
            <a:ext cx="3934691" cy="29510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90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9CAF-C2D1-49BE-B5A4-D3FC5516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sounds with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2EEA-8023-44A5-9126-B6AAC37C9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8178629" cy="4351336"/>
          </a:xfrm>
        </p:spPr>
        <p:txBody>
          <a:bodyPr/>
          <a:lstStyle/>
          <a:p>
            <a:r>
              <a:rPr lang="en-GB" dirty="0"/>
              <a:t>You can process sound signals using procedural code</a:t>
            </a:r>
          </a:p>
          <a:p>
            <a:pPr lvl="1"/>
            <a:r>
              <a:rPr lang="en-GB" dirty="0"/>
              <a:t>If you want to try this, take a look at </a:t>
            </a:r>
            <a:r>
              <a:rPr lang="en-GB" dirty="0" err="1"/>
              <a:t>SuperCollider</a:t>
            </a:r>
            <a:r>
              <a:rPr lang="en-GB" dirty="0"/>
              <a:t>: https://supercollider.github.io/</a:t>
            </a:r>
          </a:p>
          <a:p>
            <a:r>
              <a:rPr lang="en-GB" dirty="0"/>
              <a:t>However, this only works if you already know how to program</a:t>
            </a:r>
          </a:p>
          <a:p>
            <a:r>
              <a:rPr lang="en-GB" dirty="0"/>
              <a:t>We are going to take a look at a platform called Pure Data</a:t>
            </a:r>
          </a:p>
          <a:p>
            <a:pPr lvl="1"/>
            <a:r>
              <a:rPr lang="en-GB" dirty="0"/>
              <a:t>This provides a graphical sound processing environment in which you create signal processing behaviours by linking objects together</a:t>
            </a:r>
          </a:p>
          <a:p>
            <a:pPr marL="457117" lvl="1" indent="0">
              <a:buNone/>
            </a:pPr>
            <a:endParaRPr lang="en-GB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AEF139-1C9D-4812-BEF9-9EDF30130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216" y="1581055"/>
            <a:ext cx="1054154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4639-B093-6319-8BE2-95094DFD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CheeseBox</a:t>
            </a:r>
            <a:r>
              <a:rPr lang="en-GB" dirty="0"/>
              <a:t> 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BEF7-20B0-8F11-C896-719ACB339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581585" cy="4351336"/>
          </a:xfrm>
        </p:spPr>
        <p:txBody>
          <a:bodyPr/>
          <a:lstStyle/>
          <a:p>
            <a:r>
              <a:rPr lang="en-GB" dirty="0"/>
              <a:t>I’ve now got a PCB for the </a:t>
            </a:r>
            <a:r>
              <a:rPr lang="en-GB" dirty="0" err="1"/>
              <a:t>CheeseBox</a:t>
            </a:r>
            <a:endParaRPr lang="en-GB" dirty="0"/>
          </a:p>
          <a:p>
            <a:pPr lvl="1"/>
            <a:r>
              <a:rPr lang="en-GB" dirty="0"/>
              <a:t>I didn’t design it</a:t>
            </a:r>
          </a:p>
          <a:p>
            <a:r>
              <a:rPr lang="en-GB" dirty="0"/>
              <a:t>The plan is to have a go at making a proper product</a:t>
            </a:r>
          </a:p>
          <a:p>
            <a:r>
              <a:rPr lang="en-GB" dirty="0"/>
              <a:t>The PCB also includes provision for an OLED display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692BDC2-CFA7-5280-9044-52C1D731E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04" y="1265626"/>
            <a:ext cx="4590465" cy="4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099400" cy="2139688"/>
          </a:xfrm>
        </p:spPr>
        <p:txBody>
          <a:bodyPr/>
          <a:lstStyle/>
          <a:p>
            <a:r>
              <a:rPr lang="en-GB" dirty="0"/>
              <a:t>Demo 7: </a:t>
            </a:r>
            <a:br>
              <a:rPr lang="en-GB" dirty="0"/>
            </a:br>
            <a:r>
              <a:rPr lang="en-GB" dirty="0"/>
              <a:t>PICO Cheesebox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164421"/>
          </a:xfrm>
        </p:spPr>
        <p:txBody>
          <a:bodyPr/>
          <a:lstStyle/>
          <a:p>
            <a:r>
              <a:rPr lang="en-GB" dirty="0"/>
              <a:t>Making some interesting beats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FA0D1-D6B8-405A-BCD9-B1017B7E3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691">
            <a:off x="6482231" y="2082569"/>
            <a:ext cx="4393346" cy="2486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43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3A26-F0BA-440F-9134-DBD0037D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Crackers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B03B-2E1D-4A6D-8BDE-5A4479D5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084119" cy="4351336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CheeseBox</a:t>
            </a:r>
            <a:r>
              <a:rPr lang="en-GB" dirty="0"/>
              <a:t> lets you create notes and rhythms but it doesn’t control the type of the sound</a:t>
            </a:r>
          </a:p>
          <a:p>
            <a:r>
              <a:rPr lang="en-GB" dirty="0"/>
              <a:t>The Crackers controller generates MIDI control messages that can be used to change the behaviour of a Pure Data synthesizer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274C55DF-2DE9-47D8-9D00-DAE913A7F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184">
            <a:off x="5618832" y="1775360"/>
            <a:ext cx="5644300" cy="34035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346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4359-8286-9477-09E6-ACE8E71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long, thin circuit this time..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8441E-8A47-AC35-7A64-099D3852D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4851403"/>
            <a:ext cx="10098971" cy="1325559"/>
          </a:xfrm>
        </p:spPr>
        <p:txBody>
          <a:bodyPr/>
          <a:lstStyle/>
          <a:p>
            <a:r>
              <a:rPr lang="en-GB"/>
              <a:t>Each of the rotary controls also has a push button 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F41988B0-141C-163D-F9A4-B81FB063A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9" y="1825627"/>
            <a:ext cx="6440967" cy="2810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11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9821-32CD-42A3-A2CB-47DEFDB4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Crackers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842C-E6FC-402B-9DA7-684A853F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743200" cy="4351336"/>
          </a:xfrm>
        </p:spPr>
        <p:txBody>
          <a:bodyPr/>
          <a:lstStyle/>
          <a:p>
            <a:r>
              <a:rPr lang="en-GB" dirty="0"/>
              <a:t>The Crackers Controller has four rotary controls</a:t>
            </a:r>
          </a:p>
          <a:p>
            <a:r>
              <a:rPr lang="en-GB" dirty="0"/>
              <a:t>These send out MIDI “control change” messages that are used to control settings in the synthesizer</a:t>
            </a:r>
          </a:p>
          <a:p>
            <a:r>
              <a:rPr lang="en-GB" dirty="0"/>
              <a:t>We can change the level of sine and sawtooth elements of the sound, along with the attack and decay of the note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90015-7C02-4ED0-9D52-A8FBDF82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16" y="1098466"/>
            <a:ext cx="5508950" cy="44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660F-1932-4E66-8914-E7518FE3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47E15-E7C2-4019-8A3F-E241DD207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64774" cy="4351336"/>
          </a:xfrm>
        </p:spPr>
        <p:txBody>
          <a:bodyPr/>
          <a:lstStyle/>
          <a:p>
            <a:r>
              <a:rPr lang="en-GB" dirty="0"/>
              <a:t>Messages sent from the controller patch are picked up by the voice patches and used to configure the sound output</a:t>
            </a:r>
          </a:p>
          <a:p>
            <a:r>
              <a:rPr lang="en-GB" dirty="0"/>
              <a:t>We can watch the values change in the patch as they are received from the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4A164-346E-473E-853F-D01CC9E7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74" y="706582"/>
            <a:ext cx="4951123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099400" cy="2139688"/>
          </a:xfrm>
        </p:spPr>
        <p:txBody>
          <a:bodyPr/>
          <a:lstStyle/>
          <a:p>
            <a:r>
              <a:rPr lang="en-GB" dirty="0"/>
              <a:t>Demo 4: </a:t>
            </a:r>
            <a:br>
              <a:rPr lang="en-GB" dirty="0"/>
            </a:br>
            <a:r>
              <a:rPr lang="en-GB" dirty="0"/>
              <a:t>Crackers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729943"/>
          </a:xfrm>
        </p:spPr>
        <p:txBody>
          <a:bodyPr/>
          <a:lstStyle/>
          <a:p>
            <a:r>
              <a:rPr lang="en-GB" dirty="0"/>
              <a:t>Change the sound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074F0C9-5CE2-4220-8E0E-1EF215A90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206">
            <a:off x="6225506" y="3092712"/>
            <a:ext cx="4502816" cy="31752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744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8964-96C0-A48F-E15B-D15FE07B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Chocolate </a:t>
            </a:r>
            <a:r>
              <a:rPr lang="en-GB" err="1"/>
              <a:t>Synthbox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BC43-077C-F954-7086-10FE1000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43403"/>
            <a:ext cx="5390405" cy="4433560"/>
          </a:xfrm>
        </p:spPr>
        <p:txBody>
          <a:bodyPr/>
          <a:lstStyle/>
          <a:p>
            <a:r>
              <a:rPr lang="en-GB"/>
              <a:t>You can run Pure Data on lots of PCs </a:t>
            </a:r>
          </a:p>
          <a:p>
            <a:pPr lvl="1"/>
            <a:r>
              <a:rPr lang="en-GB"/>
              <a:t>But I wanted a free standing device with reasonable speakers</a:t>
            </a:r>
          </a:p>
          <a:p>
            <a:r>
              <a:rPr lang="en-GB"/>
              <a:t>So I made the Chocolate </a:t>
            </a:r>
            <a:r>
              <a:rPr lang="en-GB" err="1"/>
              <a:t>Synthbox</a:t>
            </a:r>
            <a:endParaRPr lang="en-GB"/>
          </a:p>
          <a:p>
            <a:pPr lvl="1"/>
            <a:r>
              <a:rPr lang="en-GB"/>
              <a:t>Powered by a Raspberry Pi 4 and a PICO </a:t>
            </a:r>
          </a:p>
          <a:p>
            <a:pPr lvl="2"/>
            <a:r>
              <a:rPr lang="en-GB"/>
              <a:t>The PICO looks after the controls and the screen</a:t>
            </a:r>
          </a:p>
          <a:p>
            <a:pPr lvl="1"/>
            <a:r>
              <a:rPr lang="en-GB"/>
              <a:t>Us a sound-hat which provides good quality output</a:t>
            </a:r>
          </a:p>
          <a:p>
            <a:pPr lvl="2"/>
            <a:r>
              <a:rPr lang="en-GB"/>
              <a:t>Which can get quite loud..</a:t>
            </a:r>
          </a:p>
          <a:p>
            <a:pPr lvl="1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1C793-6C7E-DCC8-7D52-0A33305F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378">
            <a:off x="6569154" y="1281387"/>
            <a:ext cx="4931325" cy="3621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25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8E02-ED7A-F2B4-5432-90707A99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Yay! Another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4044-D775-34E2-A862-5966DC03F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5" y="1825627"/>
            <a:ext cx="4678878" cy="4351336"/>
          </a:xfrm>
        </p:spPr>
        <p:txBody>
          <a:bodyPr/>
          <a:lstStyle/>
          <a:p>
            <a:r>
              <a:rPr lang="en-GB"/>
              <a:t>The PICO and the PI are linked by a serial connection</a:t>
            </a:r>
          </a:p>
          <a:p>
            <a:r>
              <a:rPr lang="en-GB"/>
              <a:t>The Pure Data program sends commands for the display and receives inputs from the two rotary controllers</a:t>
            </a:r>
          </a:p>
          <a:p>
            <a:r>
              <a:rPr lang="en-GB"/>
              <a:t>This is used for a bit of graphical fun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FBEE4-4D69-128E-AE08-B389B379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6557">
            <a:off x="5542697" y="947811"/>
            <a:ext cx="6218637" cy="4338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45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F6-6990-5036-755C-D5577C73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Coloured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DB71-CDE0-2570-AF31-E18C2709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741352" cy="4351336"/>
          </a:xfrm>
        </p:spPr>
        <p:txBody>
          <a:bodyPr/>
          <a:lstStyle/>
          <a:p>
            <a:r>
              <a:rPr lang="en-GB" dirty="0"/>
              <a:t>Coloured lights were not originally part of the plan</a:t>
            </a:r>
          </a:p>
          <a:p>
            <a:r>
              <a:rPr lang="en-GB" dirty="0"/>
              <a:t>But once I had the panel…..</a:t>
            </a:r>
          </a:p>
          <a:p>
            <a:r>
              <a:rPr lang="en-GB" dirty="0"/>
              <a:t>The lights are trigged by notes on the 3 rhythm tracks</a:t>
            </a:r>
          </a:p>
          <a:p>
            <a:r>
              <a:rPr lang="en-GB" dirty="0"/>
              <a:t>They are hard-wired at the moment but will be configurable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31E58-8F2E-4522-AC76-02C20925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0597">
            <a:off x="5930080" y="1014840"/>
            <a:ext cx="6019798" cy="3473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47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1130-197B-4F7E-91A4-2255591C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5F16-47EB-4589-876B-4446A880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Pure Data has been around for many years</a:t>
            </a:r>
          </a:p>
          <a:p>
            <a:r>
              <a:rPr lang="en-GB" dirty="0"/>
              <a:t>Pure Data programs are called “patches”</a:t>
            </a:r>
          </a:p>
          <a:p>
            <a:r>
              <a:rPr lang="en-GB" dirty="0"/>
              <a:t>They are comprised of software objects linked by “patch cords”</a:t>
            </a:r>
          </a:p>
          <a:p>
            <a:r>
              <a:rPr lang="en-GB" dirty="0"/>
              <a:t>The Pure Data program provides a graphical environment where you “wire up” the objects</a:t>
            </a:r>
          </a:p>
          <a:p>
            <a:r>
              <a:rPr lang="en-GB" dirty="0"/>
              <a:t>There are objects that represent input and outputs</a:t>
            </a:r>
          </a:p>
          <a:p>
            <a:r>
              <a:rPr lang="en-GB" dirty="0"/>
              <a:t>It is a great way to explore object oriented design</a:t>
            </a:r>
          </a:p>
          <a:p>
            <a:r>
              <a:rPr lang="en-GB" dirty="0"/>
              <a:t>You can make your own objects and add them to a patch</a:t>
            </a:r>
          </a:p>
          <a:p>
            <a:r>
              <a:rPr lang="en-GB" dirty="0"/>
              <a:t>There are also lots of community patches available</a:t>
            </a:r>
          </a:p>
        </p:txBody>
      </p:sp>
    </p:spTree>
    <p:extLst>
      <p:ext uri="{BB962C8B-B14F-4D97-AF65-F5344CB8AC3E}">
        <p14:creationId xmlns:p14="http://schemas.microsoft.com/office/powerpoint/2010/main" val="25573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382844" cy="1162178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39" y="3877277"/>
            <a:ext cx="9005389" cy="1164421"/>
          </a:xfrm>
        </p:spPr>
        <p:txBody>
          <a:bodyPr/>
          <a:lstStyle/>
          <a:p>
            <a:r>
              <a:rPr lang="en-GB"/>
              <a:t>Time for a bit of fun with the hardware</a:t>
            </a:r>
          </a:p>
        </p:txBody>
      </p:sp>
    </p:spTree>
    <p:extLst>
      <p:ext uri="{BB962C8B-B14F-4D97-AF65-F5344CB8AC3E}">
        <p14:creationId xmlns:p14="http://schemas.microsoft.com/office/powerpoint/2010/main" val="8218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7CF3-B26B-4B2B-B1F5-04252F2B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5508-9E1D-41D9-9520-9BB534729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453351"/>
            <a:ext cx="10515600" cy="4723612"/>
          </a:xfrm>
        </p:spPr>
        <p:txBody>
          <a:bodyPr/>
          <a:lstStyle/>
          <a:p>
            <a:r>
              <a:rPr lang="en-GB" dirty="0"/>
              <a:t>You should buy my books and reads my articles</a:t>
            </a:r>
          </a:p>
          <a:p>
            <a:r>
              <a:rPr lang="en-GB" dirty="0"/>
              <a:t>Pure Data is a graphical environment that you can use to create unique sounds – and learn a new way to create programs</a:t>
            </a:r>
          </a:p>
          <a:p>
            <a:r>
              <a:rPr lang="en-GB" dirty="0"/>
              <a:t>The Raspberry Pi PICO is a great way to create embedded applications – and you can use Python to do it</a:t>
            </a:r>
          </a:p>
          <a:p>
            <a:r>
              <a:rPr lang="en-GB" dirty="0"/>
              <a:t>The MIDI standard allows you to connect devices and pass note and control messages </a:t>
            </a:r>
          </a:p>
          <a:p>
            <a:r>
              <a:rPr lang="en-GB" dirty="0"/>
              <a:t>Demos and slides: </a:t>
            </a:r>
            <a:r>
              <a:rPr lang="en-GB" b="1" dirty="0"/>
              <a:t>https://github.com/CrazyRobMiles/DotNetNorthSynth</a:t>
            </a:r>
          </a:p>
          <a:p>
            <a:pPr marL="0" indent="0">
              <a:buNone/>
            </a:pPr>
            <a:r>
              <a:rPr lang="en-GB" b="1" dirty="0"/>
              <a:t>www.robmiles.com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5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AC8A-2373-4ED0-89B7-2FD4C1D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Pure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DE2E-FB6A-4823-BF3F-59ACB363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3590223"/>
            <a:ext cx="9480079" cy="2586740"/>
          </a:xfrm>
        </p:spPr>
        <p:txBody>
          <a:bodyPr/>
          <a:lstStyle/>
          <a:p>
            <a:r>
              <a:rPr lang="en-GB" dirty="0"/>
              <a:t>You can download Pure Data from here for free:</a:t>
            </a:r>
          </a:p>
          <a:p>
            <a:pPr marL="0" indent="0">
              <a:buNone/>
            </a:pPr>
            <a:r>
              <a:rPr lang="en-GB" dirty="0"/>
              <a:t>	puredata.info</a:t>
            </a:r>
          </a:p>
          <a:p>
            <a:r>
              <a:rPr lang="en-GB" dirty="0"/>
              <a:t>There are versions for Windows, Mac, Linux and Raspberry Pi</a:t>
            </a:r>
          </a:p>
          <a:p>
            <a:r>
              <a:rPr lang="en-GB" dirty="0"/>
              <a:t>They all run as a graphical application which you use to create the code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B9004-642A-4A2A-B5F4-5F5A9C4E1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04" y="1476102"/>
            <a:ext cx="566816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3151</TotalTime>
  <Words>4118</Words>
  <Application>Microsoft Office PowerPoint</Application>
  <PresentationFormat>Widescreen</PresentationFormat>
  <Paragraphs>466</Paragraphs>
  <Slides>81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Consolas</vt:lpstr>
      <vt:lpstr>4_Office Theme</vt:lpstr>
      <vt:lpstr>Make your own musical instruments with Python and Pure Data</vt:lpstr>
      <vt:lpstr>Overview</vt:lpstr>
      <vt:lpstr>About Rob:</vt:lpstr>
      <vt:lpstr>Begin to Code with C#</vt:lpstr>
      <vt:lpstr>HackSpace</vt:lpstr>
      <vt:lpstr>Pure Data</vt:lpstr>
      <vt:lpstr>Making sounds with software</vt:lpstr>
      <vt:lpstr>Pure Data</vt:lpstr>
      <vt:lpstr>Getting Pure Data</vt:lpstr>
      <vt:lpstr>Let’s make a drum</vt:lpstr>
      <vt:lpstr>Making a kick drum</vt:lpstr>
      <vt:lpstr>Starting </vt:lpstr>
      <vt:lpstr>Edit and Run Mode</vt:lpstr>
      <vt:lpstr>DSP means audio out</vt:lpstr>
      <vt:lpstr>Writing patches</vt:lpstr>
      <vt:lpstr>Make an empty patch</vt:lpstr>
      <vt:lpstr>Bang object </vt:lpstr>
      <vt:lpstr>The Bang object</vt:lpstr>
      <vt:lpstr>Start with a line</vt:lpstr>
      <vt:lpstr>Make a message</vt:lpstr>
      <vt:lpstr>Message messages</vt:lpstr>
      <vt:lpstr>Linking objects</vt:lpstr>
      <vt:lpstr>Add a line</vt:lpstr>
      <vt:lpstr>Lines make audio signals</vt:lpstr>
      <vt:lpstr>Make an interesting sound</vt:lpstr>
      <vt:lpstr>Create a sine cosine wave</vt:lpstr>
      <vt:lpstr>Digital to Analogue conversion</vt:lpstr>
      <vt:lpstr>Demo 1:  A rubbish drum</vt:lpstr>
      <vt:lpstr>Better sound through mathematics</vt:lpstr>
      <vt:lpstr>Demo 2: A kicking drum</vt:lpstr>
      <vt:lpstr>Signals</vt:lpstr>
      <vt:lpstr>Demo 3: Drum signals</vt:lpstr>
      <vt:lpstr>Change one number…</vt:lpstr>
      <vt:lpstr>Playing notes</vt:lpstr>
      <vt:lpstr>MIDI connections</vt:lpstr>
      <vt:lpstr>Midi Inputs</vt:lpstr>
      <vt:lpstr>Synth patch</vt:lpstr>
      <vt:lpstr>Note frequency path</vt:lpstr>
      <vt:lpstr>Note amplitude path</vt:lpstr>
      <vt:lpstr>Demo 4: Simple keyboard</vt:lpstr>
      <vt:lpstr>Keyboard developments</vt:lpstr>
      <vt:lpstr>A proper synthesiser</vt:lpstr>
      <vt:lpstr>The voice patch</vt:lpstr>
      <vt:lpstr>Sound source</vt:lpstr>
      <vt:lpstr>Sound source</vt:lpstr>
      <vt:lpstr>Sound level</vt:lpstr>
      <vt:lpstr>Throwing signals</vt:lpstr>
      <vt:lpstr>Logarithmic changes</vt:lpstr>
      <vt:lpstr>Multiple voices</vt:lpstr>
      <vt:lpstr>Notes and sounds</vt:lpstr>
      <vt:lpstr>Playing samples</vt:lpstr>
      <vt:lpstr>Just the start…</vt:lpstr>
      <vt:lpstr>Demo 5: Chocolate Synthbox</vt:lpstr>
      <vt:lpstr>PICO and MIDI</vt:lpstr>
      <vt:lpstr>Music Hardware</vt:lpstr>
      <vt:lpstr>Raspberry Pi PICO</vt:lpstr>
      <vt:lpstr>Installing Circuit Python</vt:lpstr>
      <vt:lpstr>The Circuit Python storage device</vt:lpstr>
      <vt:lpstr>Installing libraries</vt:lpstr>
      <vt:lpstr>Thonny</vt:lpstr>
      <vt:lpstr>MIDI send</vt:lpstr>
      <vt:lpstr>Pure Data Configuration</vt:lpstr>
      <vt:lpstr>Demo: 6  MIDI from PICO</vt:lpstr>
      <vt:lpstr>The PICO MIDI CheeseBox  and  Crackers Controller</vt:lpstr>
      <vt:lpstr>The PICO MIDI CheeseBox</vt:lpstr>
      <vt:lpstr>The PICO MIDI CheeseBox</vt:lpstr>
      <vt:lpstr>Circuit Diagram</vt:lpstr>
      <vt:lpstr>User Interface</vt:lpstr>
      <vt:lpstr>Funky sounds</vt:lpstr>
      <vt:lpstr>CheeseBox PCB</vt:lpstr>
      <vt:lpstr>Demo 7:  PICO Cheesebox</vt:lpstr>
      <vt:lpstr>The Crackers controller</vt:lpstr>
      <vt:lpstr>A long, thin circuit this time..</vt:lpstr>
      <vt:lpstr>Crackers controller</vt:lpstr>
      <vt:lpstr>Synth Control</vt:lpstr>
      <vt:lpstr>Demo 4:  Crackers controller</vt:lpstr>
      <vt:lpstr>Chocolate Synthbox</vt:lpstr>
      <vt:lpstr>Yay! Another circuit</vt:lpstr>
      <vt:lpstr>Coloured Lights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Miles</dc:creator>
  <cp:lastModifiedBy>Rob Miles</cp:lastModifiedBy>
  <cp:revision>4</cp:revision>
  <dcterms:created xsi:type="dcterms:W3CDTF">2020-12-11T09:30:39Z</dcterms:created>
  <dcterms:modified xsi:type="dcterms:W3CDTF">2022-09-19T17:18:42Z</dcterms:modified>
</cp:coreProperties>
</file>